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56" r:id="rId2"/>
    <p:sldId id="259" r:id="rId3"/>
    <p:sldId id="265" r:id="rId4"/>
    <p:sldId id="283" r:id="rId5"/>
    <p:sldId id="271" r:id="rId6"/>
    <p:sldId id="269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70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267" r:id="rId34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929"/>
  </p:normalViewPr>
  <p:slideViewPr>
    <p:cSldViewPr>
      <p:cViewPr varScale="1">
        <p:scale>
          <a:sx n="87" d="100"/>
          <a:sy n="87" d="100"/>
        </p:scale>
        <p:origin x="131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BEC8F89-5E1B-1D86-CBE8-750074128F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158A2BF-A6FE-0325-D334-97077F07BE0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C1661678-1375-D9C9-D246-C0ABE5C770F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E6CA9369-3440-A559-41FD-3224AD1F476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47BE4280-F42C-433C-83EF-75FF35139A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CF9671-B9F2-5250-D656-1988DDA8E2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5E5777-8181-DA43-F264-063152177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0C5E4C-9DA5-E272-14EC-CAD93CC083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53B86-51D7-423D-81F7-6248C20A145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220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DB555C-6A37-EA64-83B1-3DFA4C38D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B6DCE3-47DE-2727-55B1-5945C4B305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E4B485-C7C8-A716-35A0-C22827DD9E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3246-41E9-43C1-BBF4-E75DA0050C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384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DD6828-D314-08DA-88BF-44F9D6E98E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F534C2-B02D-1406-3911-ACCB9424AE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367B13-93B6-48D1-0C02-EE02DDC504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51BD7-3CED-43B5-83DD-7ED1A21EEA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973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C18BDC-E0DC-706E-245E-CF96173F87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920E13-99FE-3F29-CD0B-E8069917A5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CBF852-CDF2-96FA-9C1A-D113F3CD1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66A3E-B252-4E19-A98E-2504F4ADEA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869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72C47C-D768-F6EF-964E-5145A0780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6EC06C-9CC2-917C-AEB5-A900258163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16BE5A-B81B-948B-A959-5B59CD7B83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8B87C-28A4-4963-BEC9-981471571E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810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359CEC-63A6-B2B9-85E7-1ABA381A5D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CA85DA-482A-2752-98A8-664C34EBD2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D86850-C27E-CE4E-112D-6A1CBD90CC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190C5-60D3-41CF-8394-476F0E4062D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827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01D82AB-B3F2-4664-6F22-6640425A4E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AFE717-4A51-3A50-96FA-4B8964EC6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01EC56F-4F2A-353D-0A0D-1381BE5CB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4AC9F-A7F6-4A87-951C-BA58EF39AC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530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8DAF23-1CC1-73E7-3BCC-A05CF8CCA0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805D57-469D-92BD-0A2E-DD663FFC4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B242D7-E1B5-C29F-1B5F-F757DDBEC4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46665-3B0E-4767-A408-721E532021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627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3246EBA-87E6-913C-4547-C3AC8BAE87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8C9EA39-542B-1235-8888-AEA70799E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5179F4-8102-BD83-4845-01FCAA827C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9DFC4-7D78-494C-9618-7A7A23A4CD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275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23A561-0C8C-5AE7-B3A6-2BD41F1F29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DC82B1-25D6-1C43-44BB-501485432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331D45-916E-816E-23BE-36A7F05862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3A1F5-1E02-4331-8049-A2C1578DE7A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049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01827E-2244-4BB8-9CF0-21311F46E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68688B-DC8F-C07E-ED1D-5B8F6FD80B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4C426-530B-7E66-5E88-0ABF2BA26F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D766F-63D0-4768-BBE3-DBD1612A32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958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0720199-68E2-2063-4898-83559F542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9C695C0-BB0A-D4F9-99F9-2C99B6CA6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EAA9268-8B67-B4DF-F7C3-1C2B1F48B5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AD24FDB-36A0-FE3E-96F7-71976C146E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A8B7A04-3290-DE71-E806-697FC6442F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AD4E02F-181F-4BB5-B450-5F58CE0904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ady-zamky-cr.cz/pamatky/top.php" TargetMode="External"/><Relationship Id="rId2" Type="http://schemas.openxmlformats.org/officeDocument/2006/relationships/hyperlink" Target="https://tourdata.cz/data/navstevnost-turistickych-cilu-2020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gis.zcu.cz/studium/dbg2/Materialy/html/ch16.html" TargetMode="External"/><Relationship Id="rId2" Type="http://schemas.openxmlformats.org/officeDocument/2006/relationships/hyperlink" Target="http://www.czechtourism.cz/didakticke-podklady/6-zakladni-data-a-fakta-o-cestovnim-ruchu-v-c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stecky.denik.cz/zpravy_region/20100921_nejnavstevovanejsi_zeme_sveta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6D3E073-30A4-3FE1-29CA-3F820B6040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cs-CZ" altLang="cs-CZ" sz="4400"/>
              <a:t>Cestovní ruch (CR)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91AC6A6-23F3-12FB-70CD-F343620916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2133600"/>
            <a:ext cx="7391400" cy="3733800"/>
          </a:xfrm>
        </p:spPr>
        <p:txBody>
          <a:bodyPr/>
          <a:lstStyle/>
          <a:p>
            <a:pPr eaLnBrk="1" hangingPunct="1"/>
            <a:r>
              <a:rPr lang="cs-CZ" altLang="cs-CZ" sz="3200"/>
              <a:t>Cestovní ruch můžeme definovat jako specifickou </a:t>
            </a:r>
            <a:r>
              <a:rPr lang="cs-CZ" altLang="cs-CZ" sz="3200">
                <a:solidFill>
                  <a:srgbClr val="FF0000"/>
                </a:solidFill>
              </a:rPr>
              <a:t>formu</a:t>
            </a:r>
            <a:r>
              <a:rPr lang="cs-CZ" altLang="cs-CZ" sz="3200"/>
              <a:t> mechanického </a:t>
            </a:r>
            <a:r>
              <a:rPr lang="cs-CZ" altLang="cs-CZ" sz="3200">
                <a:solidFill>
                  <a:srgbClr val="FF0000"/>
                </a:solidFill>
              </a:rPr>
              <a:t>pohybu obyvatelstva</a:t>
            </a:r>
            <a:r>
              <a:rPr lang="cs-CZ" altLang="cs-CZ" sz="3200"/>
              <a:t>. Cestovní ruch </a:t>
            </a:r>
            <a:r>
              <a:rPr lang="cs-CZ" altLang="cs-CZ" sz="3200">
                <a:solidFill>
                  <a:srgbClr val="FF0000"/>
                </a:solidFill>
              </a:rPr>
              <a:t>umožňuje</a:t>
            </a:r>
            <a:r>
              <a:rPr lang="cs-CZ" altLang="cs-CZ" sz="3200"/>
              <a:t> uplatnit některé potřeby obyvatelstva – </a:t>
            </a:r>
            <a:r>
              <a:rPr lang="cs-CZ" altLang="cs-CZ" sz="3200">
                <a:solidFill>
                  <a:srgbClr val="FF0000"/>
                </a:solidFill>
              </a:rPr>
              <a:t>poznávání, změnu prostředí, odpočinek a léčbu, seberealizaci  ve sportu a kultuře, komunikaci, nevšední nákupy a služby…</a:t>
            </a:r>
            <a:r>
              <a:rPr lang="cs-CZ" altLang="cs-CZ" sz="3200"/>
              <a:t> </a:t>
            </a:r>
            <a:endParaRPr lang="cs-CZ" altLang="cs-CZ" sz="320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3200"/>
              <a:t>Za CR se nepovažuje cesta do zaměstnání!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1AA5C82-7E79-0D53-DD04-E1B51BFE1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Památky UNESCO 6</a:t>
            </a:r>
          </a:p>
        </p:txBody>
      </p:sp>
      <p:pic>
        <p:nvPicPr>
          <p:cNvPr id="22531" name="Picture 7">
            <a:extLst>
              <a:ext uri="{FF2B5EF4-FFF2-40B4-BE49-F238E27FC236}">
                <a16:creationId xmlns:a16="http://schemas.microsoft.com/office/drawing/2014/main" id="{59A39EFF-019D-55A6-32DB-402A85709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7150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94467C8-C882-D2D6-6A45-426619B01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Památky UNESCO 7</a:t>
            </a:r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F3D04D91-7AD2-90FD-2793-398A43880A6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3088" y="1981200"/>
            <a:ext cx="5456237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9D46192-C13F-D86F-57EB-58719ECBD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Památky UNESCO 8</a:t>
            </a:r>
          </a:p>
        </p:txBody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id="{0BE91365-EF67-C90D-6347-F3CF6194D48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7963" y="1981200"/>
            <a:ext cx="61880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3351653-0607-1C7A-CF53-4D1D802A0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Památky UNESCO 9</a:t>
            </a: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F25484F6-EB9C-F245-B3E3-D10DB686AD8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3088" y="1981200"/>
            <a:ext cx="5456237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99306A4-BBA0-1B73-9380-53097A221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Památky UNESCO 10</a:t>
            </a:r>
          </a:p>
        </p:txBody>
      </p:sp>
      <p:pic>
        <p:nvPicPr>
          <p:cNvPr id="26627" name="Picture 4">
            <a:extLst>
              <a:ext uri="{FF2B5EF4-FFF2-40B4-BE49-F238E27FC236}">
                <a16:creationId xmlns:a16="http://schemas.microsoft.com/office/drawing/2014/main" id="{50C98C5E-B21A-57F7-0392-36AF2551347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812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EC3F6449-8794-171C-B36A-5EEF3972F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Památky UNESCO 11</a:t>
            </a:r>
          </a:p>
        </p:txBody>
      </p:sp>
      <p:pic>
        <p:nvPicPr>
          <p:cNvPr id="27651" name="Picture 5">
            <a:extLst>
              <a:ext uri="{FF2B5EF4-FFF2-40B4-BE49-F238E27FC236}">
                <a16:creationId xmlns:a16="http://schemas.microsoft.com/office/drawing/2014/main" id="{B8C12787-FB2B-7C61-749E-0C11A2F5F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400800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72A15B8-CC54-79A2-2B36-D6FA46014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Památky UNESCO 12</a:t>
            </a:r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id="{F3E4293B-EEBF-9E87-D1B4-73F74001F6A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7963" y="1981200"/>
            <a:ext cx="61880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26302CE-7D17-84F8-5B7A-1AE8F4C93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Památky UNESCO 13</a:t>
            </a:r>
          </a:p>
        </p:txBody>
      </p:sp>
      <p:pic>
        <p:nvPicPr>
          <p:cNvPr id="29699" name="Picture 4" descr="Přijďte do Kladrub oslavit zápis Národního hřebčína na seznam UNESCO |  Jezdci.cz">
            <a:extLst>
              <a:ext uri="{FF2B5EF4-FFF2-40B4-BE49-F238E27FC236}">
                <a16:creationId xmlns:a16="http://schemas.microsoft.com/office/drawing/2014/main" id="{7E37209F-6E3F-FB9A-332F-1B0DAEF155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981200"/>
            <a:ext cx="7315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7A00F6B-3FCE-5A79-4B86-53DF7FEAD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Památky UNESCO 14</a:t>
            </a:r>
          </a:p>
        </p:txBody>
      </p:sp>
      <p:pic>
        <p:nvPicPr>
          <p:cNvPr id="30723" name="Picture 2" descr="Krušnohorská hornická krajina je památkou světového dědictví UNESCO -  Montanregion Krušné hory">
            <a:extLst>
              <a:ext uri="{FF2B5EF4-FFF2-40B4-BE49-F238E27FC236}">
                <a16:creationId xmlns:a16="http://schemas.microsoft.com/office/drawing/2014/main" id="{341B9593-FDE5-B144-97A4-02558EFEF9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66850"/>
            <a:ext cx="9144000" cy="514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4D23D73-5061-A1F8-B688-105E77CF6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Památky UNESCO 15</a:t>
            </a:r>
          </a:p>
        </p:txBody>
      </p:sp>
      <p:pic>
        <p:nvPicPr>
          <p:cNvPr id="31747" name="Picture 2" descr="Seznam UNESCO se rozšířil o první českou přírodní lokalitu. Nově do něj  patří Jizerskohorské bučiny | Domov | Lidovky.cz">
            <a:extLst>
              <a:ext uri="{FF2B5EF4-FFF2-40B4-BE49-F238E27FC236}">
                <a16:creationId xmlns:a16="http://schemas.microsoft.com/office/drawing/2014/main" id="{B8618A09-9ED6-075E-6A75-AE455A91C5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625" y="1717675"/>
            <a:ext cx="8794750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2237D4C-4F36-44CF-EBDF-B5D198C0B9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Dopady CR – klady a zápory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AFDD80D-C98B-A1CC-A277-89987E5C5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nová pracovní místa,</a:t>
            </a:r>
          </a:p>
          <a:p>
            <a:pPr eaLnBrk="1" hangingPunct="1"/>
            <a:r>
              <a:rPr lang="cs-CZ" altLang="cs-CZ" sz="2400"/>
              <a:t>zvýšení finančních příjmů obce i obyvatel,</a:t>
            </a:r>
          </a:p>
          <a:p>
            <a:pPr eaLnBrk="1" hangingPunct="1"/>
            <a:r>
              <a:rPr lang="cs-CZ" altLang="cs-CZ" sz="2400"/>
              <a:t>rekonstrukce kulturních památek,</a:t>
            </a:r>
          </a:p>
          <a:p>
            <a:pPr eaLnBrk="1" hangingPunct="1"/>
            <a:r>
              <a:rPr lang="cs-CZ" altLang="cs-CZ" sz="2400"/>
              <a:t>zlepšení infrastruktury (doprava, parkoviště).</a:t>
            </a:r>
          </a:p>
          <a:p>
            <a:pPr eaLnBrk="1" hangingPunct="1">
              <a:buFontTx/>
              <a:buNone/>
            </a:pPr>
            <a:endParaRPr lang="cs-CZ" altLang="cs-CZ" sz="2400"/>
          </a:p>
          <a:p>
            <a:pPr eaLnBrk="1" hangingPunct="1"/>
            <a:r>
              <a:rPr lang="cs-CZ" altLang="cs-CZ" sz="2400"/>
              <a:t>ohrožení přírodního bohatství,</a:t>
            </a:r>
          </a:p>
          <a:p>
            <a:pPr eaLnBrk="1" hangingPunct="1"/>
            <a:r>
              <a:rPr lang="cs-CZ" altLang="cs-CZ" sz="2400"/>
              <a:t>ztrátě jedinečnosti specifické lokální kultury, památky,</a:t>
            </a:r>
          </a:p>
          <a:p>
            <a:pPr eaLnBrk="1" hangingPunct="1"/>
            <a:r>
              <a:rPr lang="cs-CZ" altLang="cs-CZ" sz="2400"/>
              <a:t>negativnímu vnímání návštěvníků místními obyvateli,</a:t>
            </a:r>
          </a:p>
          <a:p>
            <a:pPr eaLnBrk="1" hangingPunct="1"/>
            <a:r>
              <a:rPr lang="cs-CZ" altLang="cs-CZ" sz="2400"/>
              <a:t>ztrátě soukromí místních obyvatel.</a:t>
            </a:r>
          </a:p>
          <a:p>
            <a:pPr eaLnBrk="1" hangingPunct="1"/>
            <a:endParaRPr lang="cs-CZ" altLang="cs-CZ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7978F6A-6305-C741-2323-2A7999D96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Památky UNESCO 16</a:t>
            </a:r>
          </a:p>
        </p:txBody>
      </p:sp>
      <p:pic>
        <p:nvPicPr>
          <p:cNvPr id="32771" name="Picture 2" descr="UNESCO - Mariánské Lázně">
            <a:extLst>
              <a:ext uri="{FF2B5EF4-FFF2-40B4-BE49-F238E27FC236}">
                <a16:creationId xmlns:a16="http://schemas.microsoft.com/office/drawing/2014/main" id="{51012C29-5C1F-0CF4-F386-DB95643400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988" y="1989138"/>
            <a:ext cx="8824912" cy="4103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617F3A1-3D8C-F42B-8B5F-FEA819D941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Památky UNESCO 17</a:t>
            </a:r>
          </a:p>
        </p:txBody>
      </p:sp>
      <p:pic>
        <p:nvPicPr>
          <p:cNvPr id="33795" name="Picture 2" descr="Do každého půllitru potřebujete tři šištičky. Den D je tady, sklizeň chmele  začíná - Noviny Zblízka">
            <a:extLst>
              <a:ext uri="{FF2B5EF4-FFF2-40B4-BE49-F238E27FC236}">
                <a16:creationId xmlns:a16="http://schemas.microsoft.com/office/drawing/2014/main" id="{F55836DB-D544-69E5-B132-751882549F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4288" y="1981200"/>
            <a:ext cx="65754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DE497B2-95DE-3FBA-49E5-6C56624E5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Památky UNESCO 18</a:t>
            </a:r>
          </a:p>
        </p:txBody>
      </p:sp>
      <p:pic>
        <p:nvPicPr>
          <p:cNvPr id="34819" name="Picture 2" descr="Slovácký verbuňk | Jižní Morava">
            <a:extLst>
              <a:ext uri="{FF2B5EF4-FFF2-40B4-BE49-F238E27FC236}">
                <a16:creationId xmlns:a16="http://schemas.microsoft.com/office/drawing/2014/main" id="{F2A07D62-ED88-DCBA-C843-FC171EB5BE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263" y="1557338"/>
            <a:ext cx="7991475" cy="5129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EBA3C81-2EDF-B76A-2F35-BCAE340C9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Památky UNESCO 19</a:t>
            </a:r>
          </a:p>
        </p:txBody>
      </p:sp>
      <p:pic>
        <p:nvPicPr>
          <p:cNvPr id="35843" name="Picture 2" descr="Masopustní obchůzky a masky na Hlinecku - Národní ústav lidové kultury">
            <a:extLst>
              <a:ext uri="{FF2B5EF4-FFF2-40B4-BE49-F238E27FC236}">
                <a16:creationId xmlns:a16="http://schemas.microsoft.com/office/drawing/2014/main" id="{157328BE-5E56-45CB-670F-3319626FBF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714500"/>
            <a:ext cx="6553200" cy="4805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356DFFF-4534-0366-75C2-D545F49774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Památky UNESCO 20</a:t>
            </a:r>
          </a:p>
        </p:txBody>
      </p:sp>
      <p:pic>
        <p:nvPicPr>
          <p:cNvPr id="36867" name="Picture 2" descr="Sokolníci připomněli, že jsou 10 let kulturním dědictví UNESCO - Ekolist.cz">
            <a:extLst>
              <a:ext uri="{FF2B5EF4-FFF2-40B4-BE49-F238E27FC236}">
                <a16:creationId xmlns:a16="http://schemas.microsoft.com/office/drawing/2014/main" id="{DB385EE9-1B7F-9646-68A5-E4EB3C0A3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628775"/>
            <a:ext cx="5260975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76FCA47-92E8-F5B0-4508-BE32CDFB2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Památky UNESCO 21</a:t>
            </a:r>
          </a:p>
        </p:txBody>
      </p:sp>
      <p:pic>
        <p:nvPicPr>
          <p:cNvPr id="37891" name="Picture 2" descr="Na seznamu UNESCO je zapsáno české a slovenské loutkářství - Deník.cz">
            <a:extLst>
              <a:ext uri="{FF2B5EF4-FFF2-40B4-BE49-F238E27FC236}">
                <a16:creationId xmlns:a16="http://schemas.microsoft.com/office/drawing/2014/main" id="{24AE6BDC-67F5-CD31-DB2E-180ACE1CE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43075"/>
            <a:ext cx="761365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FC46A42-A22C-293B-C077-DCF7C9CD4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Památky UNESCO 22</a:t>
            </a:r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DABC340A-2CF1-97F7-4ACE-76699F848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804988"/>
            <a:ext cx="7277100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269043D-5165-2DE3-D6ED-CDBA3AA53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Památky UNESCO 23</a:t>
            </a:r>
          </a:p>
        </p:txBody>
      </p:sp>
      <p:pic>
        <p:nvPicPr>
          <p:cNvPr id="39939" name="Picture 2" descr="Další česká stopa v UNESCO, vorařství se dostalo na seznam - Novinky">
            <a:extLst>
              <a:ext uri="{FF2B5EF4-FFF2-40B4-BE49-F238E27FC236}">
                <a16:creationId xmlns:a16="http://schemas.microsoft.com/office/drawing/2014/main" id="{116870F2-299F-8A94-56EF-5C054D1E8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820863"/>
            <a:ext cx="7883525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9EED709-82D1-3565-4197-748862A5B3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Památky UNESCO 24</a:t>
            </a:r>
          </a:p>
        </p:txBody>
      </p:sp>
      <p:pic>
        <p:nvPicPr>
          <p:cNvPr id="40963" name="Obrázek 4">
            <a:extLst>
              <a:ext uri="{FF2B5EF4-FFF2-40B4-BE49-F238E27FC236}">
                <a16:creationId xmlns:a16="http://schemas.microsoft.com/office/drawing/2014/main" id="{13D4C414-3A0B-948F-81F4-853AAA4EE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784350"/>
            <a:ext cx="7745413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879B6AA-0EC4-7231-7A2D-C7D10EDD0D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Památky UNESCO 25</a:t>
            </a:r>
          </a:p>
        </p:txBody>
      </p:sp>
      <p:pic>
        <p:nvPicPr>
          <p:cNvPr id="41987" name="Picture 2" descr="Perličkové vánoční ozdoby z Poniklé jsou světovým unikátem | Regiony">
            <a:extLst>
              <a:ext uri="{FF2B5EF4-FFF2-40B4-BE49-F238E27FC236}">
                <a16:creationId xmlns:a16="http://schemas.microsoft.com/office/drawing/2014/main" id="{4EE9CA25-F4AF-58A4-25CB-7D13F8F70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628775"/>
            <a:ext cx="65151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22E72B1-3B05-64AF-943C-B7A0058C7D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/>
              <a:t>Kam v ČR? TOP místa: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B637146-2351-492E-101F-2A9360DBE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125538"/>
            <a:ext cx="77724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cs-CZ" sz="1400"/>
              <a:t>Zajímavých míst je v Česku více než dost, ale některá z nich si lidé oblíbili natolik, že se dostala mezi ty nejatraktivnější v naší zemi. Pokud byste chtěli osobně vidět prvních pět míst, až na jednu výjimku byste zůstali v hlavním městě: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sz="1400"/>
              <a:t>Pražský hrad,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sz="1400"/>
              <a:t>zoo,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sz="1400"/>
              <a:t>židovské muzeum,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sz="1400"/>
              <a:t>národní muzeum – této čtveřici totiž patří první místa v národním žebříčku nejoblíbenějších českých atraktivit.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sz="1400"/>
              <a:t>Mimopražskou jedničkou se v roce 2008 stalo liberecké zábavní a sportovní Centrum Babylon.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cs-CZ" altLang="cs-CZ" sz="1400"/>
              <a:t>Největšími lákadly pro trávení volného času jsou zoologické zahrady. V české TOP 20 je jich rovnou osm! Kromě té pražské je to např. safari v Dvoře Králové nebo zoo Lešná, která je zároveň číslo jedna pro moravskou část žebříčku.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cs-CZ" altLang="cs-CZ" sz="1400"/>
              <a:t>Pokud se chcete rozjet za těmi nejpopulárnějšími památkami, poradíme vám, kam se vydat. Pomyslného návštěvnického Oskara mezi hrady a zámky získal českokrumlovský zámek – památka UNESCO a zároveň dějiště mnoha zajímavých kulturních a společenských akcí. Zlatou medaili mezi technickými památkami si odnáší pražská petřínská rozhledna, zatímco stříbro míří do plzeňského pivovaru.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cs-CZ" altLang="cs-CZ" sz="1400"/>
              <a:t>Když do přírody, tak nejraději do jeskyně – alespoň v roce 2008 bylo nejvíce rušno v jeskyních Moravského krasu. Tedy co se týče prodaných vstupenek – hory, lesy a louky jsou u nás zadarmo, takže tady přesný počet návštěvníků nemáme.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cs-CZ" altLang="cs-CZ" sz="1400"/>
              <a:t>Ptáte se, kde hledat nejvíc trendy místa pro zábavu? Kromě libereckého Babylonu je to třeba ostravský svět miniatur či petřínské zrcadlové bludiště.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cs-CZ" altLang="cs-CZ" sz="1400"/>
              <a:t>Ty, kteří chtějí vědět, jak vypadá kompletní žebříček či pětice nejoblíbenějších turistických míst v jejich regionu, odkážeme na webové stránky agentury CzechTourism </a:t>
            </a:r>
            <a:r>
              <a:rPr lang="cs-CZ" altLang="cs-CZ" sz="1400">
                <a:hlinkClick r:id="rId2"/>
              </a:rPr>
              <a:t>Návštěvnost turistických cílů 2020 – Tourdata</a:t>
            </a:r>
            <a:r>
              <a:rPr lang="cs-CZ" altLang="cs-CZ" sz="1400"/>
              <a:t>, která každoročně žebříček vyhlašuje. Nebo také: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cs-CZ" sz="1000">
                <a:hlinkClick r:id="rId3"/>
              </a:rPr>
              <a:t>TOP 100 Nejnavštěvovanější místa v ČR - České hrady a zámky (hrady-zamky-cr.cz)</a:t>
            </a:r>
            <a:r>
              <a:rPr lang="cs-CZ" altLang="cs-CZ" sz="1000"/>
              <a:t>, </a:t>
            </a:r>
            <a:endParaRPr lang="cs-CZ" altLang="cs-CZ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DC80ECBC-C545-503C-8232-FC1FD24BA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Památky UNESCO 26</a:t>
            </a:r>
          </a:p>
        </p:txBody>
      </p:sp>
      <p:pic>
        <p:nvPicPr>
          <p:cNvPr id="43011" name="Picture 2" descr="Jízda králů: vítězství, co se těžce popisuje | Hospodářské noviny (HN.cz)">
            <a:extLst>
              <a:ext uri="{FF2B5EF4-FFF2-40B4-BE49-F238E27FC236}">
                <a16:creationId xmlns:a16="http://schemas.microsoft.com/office/drawing/2014/main" id="{6D2A8360-F2EB-0AAD-BAF6-728F25181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52600"/>
            <a:ext cx="6732587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87BF30C-85E0-1056-C7B9-282784B8B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Památky UNESCO 27</a:t>
            </a:r>
          </a:p>
        </p:txBody>
      </p:sp>
      <p:pic>
        <p:nvPicPr>
          <p:cNvPr id="44035" name="Picture 4">
            <a:extLst>
              <a:ext uri="{FF2B5EF4-FFF2-40B4-BE49-F238E27FC236}">
                <a16:creationId xmlns:a16="http://schemas.microsoft.com/office/drawing/2014/main" id="{4D3FA076-2AC9-ACB0-D05F-5D5FE4AC4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1593850"/>
            <a:ext cx="5702300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66B2616-BFBE-2B6C-C7A8-7B7F84574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329462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dirty="0"/>
              <a:t>Památky UNESCO </a:t>
            </a:r>
            <a:r>
              <a:rPr lang="cs-CZ" altLang="cs-CZ"/>
              <a:t>28 (okraj 1</a:t>
            </a:r>
            <a:r>
              <a:rPr lang="cs-CZ" altLang="cs-CZ" dirty="0"/>
              <a:t>)</a:t>
            </a:r>
          </a:p>
        </p:txBody>
      </p:sp>
      <p:pic>
        <p:nvPicPr>
          <p:cNvPr id="1026" name="Picture 2" descr="Zámek Průhonice od Podzámeckého rybníka">
            <a:extLst>
              <a:ext uri="{FF2B5EF4-FFF2-40B4-BE49-F238E27FC236}">
                <a16:creationId xmlns:a16="http://schemas.microsoft.com/office/drawing/2014/main" id="{6FB57242-D763-B6FB-EE7C-C07E5A78E2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8" y="1446312"/>
            <a:ext cx="7942584" cy="529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2D790CA-9CF5-12B0-EC53-E6990027E5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Zdroje: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8C4DA64-0411-95F2-484E-01D87A3F6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>
                <a:hlinkClick r:id="rId2"/>
              </a:rPr>
              <a:t>http://www.czechtourism.cz/didakticke-podklady/6-zakladni-data-a-fakta-o-cestovnim-ruchu-v-cr/</a:t>
            </a:r>
            <a:endParaRPr lang="cs-CZ" altLang="cs-CZ"/>
          </a:p>
          <a:p>
            <a:pPr eaLnBrk="1" hangingPunct="1">
              <a:buFontTx/>
              <a:buNone/>
            </a:pPr>
            <a:r>
              <a:rPr lang="cs-CZ" altLang="cs-CZ">
                <a:hlinkClick r:id="rId3"/>
              </a:rPr>
              <a:t>http://gis.zcu.cz/studium/dbg2/Materialy/html/ch16.html</a:t>
            </a:r>
            <a:endParaRPr lang="cs-CZ" altLang="cs-CZ"/>
          </a:p>
          <a:p>
            <a:pPr eaLnBrk="1" hangingPunct="1">
              <a:buFontTx/>
              <a:buNone/>
            </a:pPr>
            <a:r>
              <a:rPr lang="cs-CZ" altLang="cs-CZ">
                <a:hlinkClick r:id="rId4"/>
              </a:rPr>
              <a:t>http://ustecky.denik.cz/zpravy_region/20100921_nejnavstevovanejsi_zeme_sveta.html</a:t>
            </a:r>
            <a:endParaRPr lang="cs-CZ" altLang="cs-CZ"/>
          </a:p>
          <a:p>
            <a:pPr eaLnBrk="1" hangingPunct="1"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4E13BAF-DF30-E2B4-D4B7-DC3562B11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3276600" cy="57912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Nejnavštěvo-vanější</a:t>
            </a:r>
            <a:r>
              <a:rPr lang="cs-CZ" altLang="cs-CZ" dirty="0"/>
              <a:t> země světa</a:t>
            </a:r>
          </a:p>
        </p:txBody>
      </p:sp>
      <p:pic>
        <p:nvPicPr>
          <p:cNvPr id="15363" name="Picture 6">
            <a:extLst>
              <a:ext uri="{FF2B5EF4-FFF2-40B4-BE49-F238E27FC236}">
                <a16:creationId xmlns:a16="http://schemas.microsoft.com/office/drawing/2014/main" id="{B5821D49-4AA8-AF09-7547-5699C126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"/>
            <a:ext cx="4594225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607567A-9644-2AFA-D682-1172E044C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Památky UNESCO 1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E36BEA69-51BA-69D2-E583-68B63494829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7963" y="1981200"/>
            <a:ext cx="61880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DE43B73-DBE7-79E8-FE51-DE5831196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Památky UNESCO 2</a:t>
            </a:r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A060A368-CF19-2C92-DA9B-2DFBDB468F7A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4350" y="1981200"/>
            <a:ext cx="55753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1F53BFE-4E75-BBA9-F0D4-A5EDBD5CD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Památky UNESCO 3</a:t>
            </a:r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68626906-23E5-7E21-BD02-371D7958C8A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3088" y="1981200"/>
            <a:ext cx="5456237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1FBE95E-A2EA-75C6-7105-C067C895C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Památky UNESCO 4</a:t>
            </a: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EF4047F3-6BE9-59B4-2DD5-A031EAD7AD4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4963" y="1981200"/>
            <a:ext cx="59340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F165D2C-D5F7-540D-AB15-0E4055920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Památky UNESCO 5</a:t>
            </a: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B6964270-8D17-6396-5AF6-ACA632C5C26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8450" y="1981200"/>
            <a:ext cx="60071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21961</TotalTime>
  <Words>569</Words>
  <Application>Microsoft Office PowerPoint</Application>
  <PresentationFormat>Předvádění na obrazovce (4:3)</PresentationFormat>
  <Paragraphs>59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6" baseType="lpstr">
      <vt:lpstr>Arial</vt:lpstr>
      <vt:lpstr>Times New Roman</vt:lpstr>
      <vt:lpstr>Default Design</vt:lpstr>
      <vt:lpstr>Cestovní ruch (CR)</vt:lpstr>
      <vt:lpstr>Dopady CR – klady a zápory</vt:lpstr>
      <vt:lpstr>Kam v ČR? TOP místa:</vt:lpstr>
      <vt:lpstr>Nejnavštěvo-vanější země světa</vt:lpstr>
      <vt:lpstr>Památky UNESCO 1</vt:lpstr>
      <vt:lpstr>Památky UNESCO 2</vt:lpstr>
      <vt:lpstr>Památky UNESCO 3</vt:lpstr>
      <vt:lpstr>Památky UNESCO 4</vt:lpstr>
      <vt:lpstr>Památky UNESCO 5</vt:lpstr>
      <vt:lpstr>Památky UNESCO 6</vt:lpstr>
      <vt:lpstr>Památky UNESCO 7</vt:lpstr>
      <vt:lpstr>Památky UNESCO 8</vt:lpstr>
      <vt:lpstr>Památky UNESCO 9</vt:lpstr>
      <vt:lpstr>Památky UNESCO 10</vt:lpstr>
      <vt:lpstr>Památky UNESCO 11</vt:lpstr>
      <vt:lpstr>Památky UNESCO 12</vt:lpstr>
      <vt:lpstr>Památky UNESCO 13</vt:lpstr>
      <vt:lpstr>Památky UNESCO 14</vt:lpstr>
      <vt:lpstr>Památky UNESCO 15</vt:lpstr>
      <vt:lpstr>Památky UNESCO 16</vt:lpstr>
      <vt:lpstr>Památky UNESCO 17</vt:lpstr>
      <vt:lpstr>Památky UNESCO 18</vt:lpstr>
      <vt:lpstr>Památky UNESCO 19</vt:lpstr>
      <vt:lpstr>Památky UNESCO 20</vt:lpstr>
      <vt:lpstr>Památky UNESCO 21</vt:lpstr>
      <vt:lpstr>Památky UNESCO 22</vt:lpstr>
      <vt:lpstr>Památky UNESCO 23</vt:lpstr>
      <vt:lpstr>Památky UNESCO 24</vt:lpstr>
      <vt:lpstr>Památky UNESCO 25</vt:lpstr>
      <vt:lpstr>Památky UNESCO 26</vt:lpstr>
      <vt:lpstr>Památky UNESCO 27</vt:lpstr>
      <vt:lpstr>Prezentace aplikace PowerPoint</vt:lpstr>
      <vt:lpstr>Zdroje:</vt:lpstr>
    </vt:vector>
  </TitlesOfParts>
  <Company>škola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Cestovní ruch (CR)</dc:title>
  <dc:creator>sborovna</dc:creator>
  <cp:lastModifiedBy>Petr Tyrmer</cp:lastModifiedBy>
  <cp:revision>19</cp:revision>
  <dcterms:created xsi:type="dcterms:W3CDTF">2011-01-25T19:50:44Z</dcterms:created>
  <dcterms:modified xsi:type="dcterms:W3CDTF">2025-05-12T15:46:55Z</dcterms:modified>
</cp:coreProperties>
</file>