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8" r:id="rId3"/>
    <p:sldId id="259" r:id="rId4"/>
    <p:sldId id="260" r:id="rId5"/>
    <p:sldId id="265" r:id="rId6"/>
    <p:sldId id="261" r:id="rId7"/>
    <p:sldId id="262" r:id="rId8"/>
    <p:sldId id="263" r:id="rId9"/>
    <p:sldId id="264" r:id="rId10"/>
    <p:sldId id="268" r:id="rId11"/>
    <p:sldId id="25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95" d="100"/>
          <a:sy n="95" d="100"/>
        </p:scale>
        <p:origin x="1118" y="-2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F7B84C-FEF3-4BD1-B6D9-BFB0BEE52FFD}" type="datetimeFigureOut">
              <a:rPr lang="cs-CZ" smtClean="0"/>
              <a:pPr/>
              <a:t>12.05.2025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E11B49-AE92-4C65-93E8-76C02E3C4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B84C-FEF3-4BD1-B6D9-BFB0BEE52FFD}" type="datetimeFigureOut">
              <a:rPr lang="cs-CZ" smtClean="0"/>
              <a:pPr/>
              <a:t>12.05.2025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1B49-AE92-4C65-93E8-76C02E3C4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B84C-FEF3-4BD1-B6D9-BFB0BEE52FFD}" type="datetimeFigureOut">
              <a:rPr lang="cs-CZ" smtClean="0"/>
              <a:pPr/>
              <a:t>12.05.2025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1B49-AE92-4C65-93E8-76C02E3C4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B84C-FEF3-4BD1-B6D9-BFB0BEE52FFD}" type="datetimeFigureOut">
              <a:rPr lang="cs-CZ" smtClean="0"/>
              <a:pPr/>
              <a:t>12.05.2025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1B49-AE92-4C65-93E8-76C02E3C45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B84C-FEF3-4BD1-B6D9-BFB0BEE52FFD}" type="datetimeFigureOut">
              <a:rPr lang="cs-CZ" smtClean="0"/>
              <a:pPr/>
              <a:t>12.05.2025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1B49-AE92-4C65-93E8-76C02E3C45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B84C-FEF3-4BD1-B6D9-BFB0BEE52FFD}" type="datetimeFigureOut">
              <a:rPr lang="cs-CZ" smtClean="0"/>
              <a:pPr/>
              <a:t>12.05.2025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1B49-AE92-4C65-93E8-76C02E3C45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B84C-FEF3-4BD1-B6D9-BFB0BEE52FFD}" type="datetimeFigureOut">
              <a:rPr lang="cs-CZ" smtClean="0"/>
              <a:pPr/>
              <a:t>12.05.2025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1B49-AE92-4C65-93E8-76C02E3C4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B84C-FEF3-4BD1-B6D9-BFB0BEE52FFD}" type="datetimeFigureOut">
              <a:rPr lang="cs-CZ" smtClean="0"/>
              <a:pPr/>
              <a:t>12.05.2025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1B49-AE92-4C65-93E8-76C02E3C45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B84C-FEF3-4BD1-B6D9-BFB0BEE52FFD}" type="datetimeFigureOut">
              <a:rPr lang="cs-CZ" smtClean="0"/>
              <a:pPr/>
              <a:t>12.05.2025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1B49-AE92-4C65-93E8-76C02E3C4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F7B84C-FEF3-4BD1-B6D9-BFB0BEE52FFD}" type="datetimeFigureOut">
              <a:rPr lang="cs-CZ" smtClean="0"/>
              <a:pPr/>
              <a:t>12.05.2025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1B49-AE92-4C65-93E8-76C02E3C4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F7B84C-FEF3-4BD1-B6D9-BFB0BEE52FFD}" type="datetimeFigureOut">
              <a:rPr lang="cs-CZ" smtClean="0"/>
              <a:pPr/>
              <a:t>12.05.2025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E11B49-AE92-4C65-93E8-76C02E3C45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F7B84C-FEF3-4BD1-B6D9-BFB0BEE52FFD}" type="datetimeFigureOut">
              <a:rPr lang="cs-CZ" smtClean="0"/>
              <a:pPr/>
              <a:t>12.05.2025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0E11B49-AE92-4C65-93E8-76C02E3C4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omed.cz/wp-content/uploads/2010/09/fig-3-02.jpg" TargetMode="External"/><Relationship Id="rId2" Type="http://schemas.openxmlformats.org/officeDocument/2006/relationships/hyperlink" Target="http://fyzika.jreichl.com/main.article/view/335-ochrana-pred-urazem-elektrickym-proude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player.cz/931178-Znacky-a-informace-na-elektrickych-spotrebicich.html" TargetMode="External"/><Relationship Id="rId5" Type="http://schemas.openxmlformats.org/officeDocument/2006/relationships/hyperlink" Target="http://www.akumulacky.net/kamna2.jpg" TargetMode="External"/><Relationship Id="rId4" Type="http://schemas.openxmlformats.org/officeDocument/2006/relationships/hyperlink" Target="http://www.infoenergie.cz/web/galerie/obrazky/1157617352-v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slideplayer.cz/slide/2961847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467544" y="2636912"/>
            <a:ext cx="7905270" cy="1292154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Ochrana před úrazem elektrickým proudem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2008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4B99325-D80B-B028-5EE3-BDDA50CA8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 fontAlgn="base"/>
            <a:r>
              <a:rPr lang="cs-CZ" b="1" i="0" dirty="0">
                <a:solidFill>
                  <a:srgbClr val="FF0000"/>
                </a:solidFill>
                <a:effectLst/>
                <a:latin typeface="Proxima Vara"/>
              </a:rPr>
              <a:t>Popáleniny 1. stupně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Proxima Vara"/>
              </a:rPr>
              <a:t>Kůže je zarudlá a bolestivá.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Proxima Vara"/>
              </a:rPr>
              <a:t>Popálené místo </a:t>
            </a:r>
            <a:r>
              <a:rPr lang="cs-CZ" b="1" i="0" dirty="0">
                <a:solidFill>
                  <a:srgbClr val="000000"/>
                </a:solidFill>
                <a:effectLst/>
                <a:latin typeface="Proxima Vara"/>
              </a:rPr>
              <a:t>zchlaďte proudem studené vody</a:t>
            </a:r>
            <a:r>
              <a:rPr lang="cs-CZ" b="0" i="0" dirty="0">
                <a:solidFill>
                  <a:srgbClr val="000000"/>
                </a:solidFill>
                <a:effectLst/>
                <a:latin typeface="Proxima Vara"/>
              </a:rPr>
              <a:t> (u dospělých alespoň 10 minut, u dětí 1–2 minuty). Chlazení přináší okamžitou úlevu od bolesti a často zabrání vzniku popáleniny 2. stupně.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Proxima Vara"/>
              </a:rPr>
              <a:t>Pokud si popálíte ruku, ihned si sundejte prsteny, náramky a hodinky, protože dojde k otoku popáleného místa.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Proxima Vara"/>
              </a:rPr>
              <a:t>Popáleninu ošetřete přípravkem určeným na popáleniny.</a:t>
            </a:r>
          </a:p>
          <a:p>
            <a:pPr algn="l" fontAlgn="base"/>
            <a:r>
              <a:rPr lang="cs-CZ" b="1" i="0" dirty="0">
                <a:solidFill>
                  <a:srgbClr val="FF0000"/>
                </a:solidFill>
                <a:effectLst/>
                <a:latin typeface="Proxima Vara"/>
              </a:rPr>
              <a:t>Popáleniny 2. stupně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Proxima Vara"/>
              </a:rPr>
              <a:t>Kůže je zarudlá, bolestivá a tvoří se na ní puchýře.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Proxima Vara"/>
              </a:rPr>
              <a:t>Popálené místo zchlaďte proudem studené vody (u dospělých alespoň 10 minut, u dětí 1–2 minuty).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  <a:latin typeface="Proxima Vara"/>
              </a:rPr>
              <a:t>Puchýře nikdy nepropichujte</a:t>
            </a:r>
            <a:r>
              <a:rPr lang="cs-CZ" b="0" i="0" dirty="0">
                <a:solidFill>
                  <a:srgbClr val="000000"/>
                </a:solidFill>
                <a:effectLst/>
                <a:latin typeface="Proxima Vara"/>
              </a:rPr>
              <a:t>, mohli byste ránu infikovat.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Proxima Vara"/>
              </a:rPr>
              <a:t>U menších popálenin použijte vlhké krytí nebo náplast na popáleniny.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Proxima Vara"/>
              </a:rPr>
              <a:t>U větších popálenin překryjte postižené místo sterilním obvazem a vyhledejte lékaře.</a:t>
            </a:r>
          </a:p>
          <a:p>
            <a:pPr algn="l" fontAlgn="base"/>
            <a:r>
              <a:rPr lang="cs-CZ" b="1" i="0" dirty="0">
                <a:solidFill>
                  <a:srgbClr val="FF0000"/>
                </a:solidFill>
                <a:effectLst/>
                <a:latin typeface="Proxima Vara"/>
              </a:rPr>
              <a:t>Popáleniny 3. stupně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Proxima Vara"/>
              </a:rPr>
              <a:t>Kůže je bílá, nebolestivá. Zasaženy bývají i hlubší vrstvy podkoží.</a:t>
            </a:r>
          </a:p>
          <a:p>
            <a:pPr algn="l" fontAlgn="base"/>
            <a:r>
              <a:rPr lang="cs-CZ" b="1" i="0" dirty="0">
                <a:solidFill>
                  <a:srgbClr val="FF0000"/>
                </a:solidFill>
                <a:effectLst/>
                <a:latin typeface="Proxima Vara"/>
              </a:rPr>
              <a:t>Popáleniny 4. stupně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Proxima Vara"/>
              </a:rPr>
              <a:t>Kůže i tkáně pod ní jsou zuhelnatělé a zcela zničené.</a:t>
            </a:r>
          </a:p>
          <a:p>
            <a:pPr algn="l" fontAlgn="base"/>
            <a:r>
              <a:rPr lang="cs-CZ" b="1" i="0" dirty="0">
                <a:solidFill>
                  <a:srgbClr val="FF0000"/>
                </a:solidFill>
                <a:effectLst/>
                <a:latin typeface="Proxima Vara"/>
              </a:rPr>
              <a:t>V případě popálenin 3. a 4. stupně zajistěte co nejrychlejší transport popáleného do nemocnice.</a:t>
            </a:r>
            <a:endParaRPr lang="cs-CZ" b="0" i="0" dirty="0">
              <a:solidFill>
                <a:srgbClr val="FF0000"/>
              </a:solidFill>
              <a:effectLst/>
              <a:latin typeface="Proxima Vara"/>
            </a:endParaRP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503C94E-8CED-9677-90DB-3DE570C7B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Popáleniny</a:t>
            </a:r>
          </a:p>
        </p:txBody>
      </p:sp>
    </p:spTree>
    <p:extLst>
      <p:ext uri="{BB962C8B-B14F-4D97-AF65-F5344CB8AC3E}">
        <p14:creationId xmlns:p14="http://schemas.microsoft.com/office/powerpoint/2010/main" val="1449039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176" y="3068960"/>
            <a:ext cx="8229600" cy="4525963"/>
          </a:xfrm>
        </p:spPr>
        <p:txBody>
          <a:bodyPr>
            <a:normAutofit/>
          </a:bodyPr>
          <a:lstStyle/>
          <a:p>
            <a:endParaRPr lang="cs-CZ" sz="1400" b="1" dirty="0">
              <a:solidFill>
                <a:srgbClr val="0070C0"/>
              </a:solidFill>
            </a:endParaRPr>
          </a:p>
          <a:p>
            <a:r>
              <a:rPr lang="cs-CZ" sz="1400" b="1" dirty="0">
                <a:solidFill>
                  <a:srgbClr val="0070C0"/>
                </a:solidFill>
                <a:hlinkClick r:id="rId2"/>
              </a:rPr>
              <a:t>http://fyzika.jreichl.com/main.article/view/335-ochrana-pred-urazem-elektrickym-proudem</a:t>
            </a:r>
            <a:endParaRPr lang="cs-CZ" sz="1400" b="1" dirty="0">
              <a:solidFill>
                <a:srgbClr val="0070C0"/>
              </a:solidFill>
            </a:endParaRPr>
          </a:p>
          <a:p>
            <a:r>
              <a:rPr lang="cs-CZ" sz="1400" b="1" dirty="0">
                <a:solidFill>
                  <a:srgbClr val="0070C0"/>
                </a:solidFill>
              </a:rPr>
              <a:t>doc. RNDr. Růžena  Kolářová, CSc., PaedDr. Jiří Bohuněk, Fyzika pro 9. ročník základní školy, nakladatelství Prometheus, 2008, ISBN 978-80-7196-193-2.</a:t>
            </a:r>
          </a:p>
          <a:p>
            <a:r>
              <a:rPr lang="cs-CZ" sz="1400" b="1" dirty="0">
                <a:solidFill>
                  <a:srgbClr val="0070C0"/>
                </a:solidFill>
              </a:rPr>
              <a:t>galerie office </a:t>
            </a:r>
          </a:p>
          <a:p>
            <a:r>
              <a:rPr lang="cs-CZ" sz="1400" b="1" dirty="0">
                <a:solidFill>
                  <a:srgbClr val="0070C0"/>
                </a:solidFill>
                <a:hlinkClick r:id="rId3"/>
              </a:rPr>
              <a:t>http://www.</a:t>
            </a:r>
            <a:r>
              <a:rPr lang="cs-CZ" sz="1400" b="1" dirty="0" err="1">
                <a:solidFill>
                  <a:srgbClr val="0070C0"/>
                </a:solidFill>
                <a:hlinkClick r:id="rId3"/>
              </a:rPr>
              <a:t>epomed.cz</a:t>
            </a:r>
            <a:r>
              <a:rPr lang="cs-CZ" sz="1400" b="1" dirty="0">
                <a:solidFill>
                  <a:srgbClr val="0070C0"/>
                </a:solidFill>
                <a:hlinkClick r:id="rId3"/>
              </a:rPr>
              <a:t>/wp-content/uploads/2010/09/</a:t>
            </a:r>
            <a:r>
              <a:rPr lang="cs-CZ" sz="1400" b="1" dirty="0" err="1">
                <a:solidFill>
                  <a:srgbClr val="0070C0"/>
                </a:solidFill>
                <a:hlinkClick r:id="rId3"/>
              </a:rPr>
              <a:t>fig</a:t>
            </a:r>
            <a:r>
              <a:rPr lang="cs-CZ" sz="1400" b="1" dirty="0">
                <a:solidFill>
                  <a:srgbClr val="0070C0"/>
                </a:solidFill>
                <a:hlinkClick r:id="rId3"/>
              </a:rPr>
              <a:t>-3-02.jpg</a:t>
            </a:r>
            <a:r>
              <a:rPr lang="cs-CZ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>
                <a:solidFill>
                  <a:srgbClr val="0070C0"/>
                </a:solidFill>
              </a:rPr>
              <a:t>[</a:t>
            </a:r>
            <a:r>
              <a:rPr lang="cs-CZ" sz="1400" b="1" dirty="0">
                <a:solidFill>
                  <a:srgbClr val="0070C0"/>
                </a:solidFill>
              </a:rPr>
              <a:t>cit: 2011-12-14</a:t>
            </a:r>
            <a:r>
              <a:rPr lang="en-US" sz="1400" b="1" dirty="0">
                <a:solidFill>
                  <a:srgbClr val="0070C0"/>
                </a:solidFill>
              </a:rPr>
              <a:t>]</a:t>
            </a:r>
            <a:endParaRPr lang="cs-CZ" sz="1400" b="1" dirty="0">
              <a:solidFill>
                <a:srgbClr val="0070C0"/>
              </a:solidFill>
            </a:endParaRPr>
          </a:p>
          <a:p>
            <a:r>
              <a:rPr lang="cs-CZ" sz="1400" b="1" dirty="0">
                <a:solidFill>
                  <a:srgbClr val="0070C0"/>
                </a:solidFill>
                <a:hlinkClick r:id="rId4"/>
              </a:rPr>
              <a:t>http://www.</a:t>
            </a:r>
            <a:r>
              <a:rPr lang="cs-CZ" sz="1400" b="1" dirty="0" err="1">
                <a:solidFill>
                  <a:srgbClr val="0070C0"/>
                </a:solidFill>
                <a:hlinkClick r:id="rId4"/>
              </a:rPr>
              <a:t>infoenergie.cz</a:t>
            </a:r>
            <a:r>
              <a:rPr lang="cs-CZ" sz="1400" b="1" dirty="0">
                <a:solidFill>
                  <a:srgbClr val="0070C0"/>
                </a:solidFill>
                <a:hlinkClick r:id="rId4"/>
              </a:rPr>
              <a:t>/web/galerie/obrazky/1157617352-v.jpg</a:t>
            </a:r>
            <a:r>
              <a:rPr lang="cs-CZ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>
                <a:solidFill>
                  <a:srgbClr val="0070C0"/>
                </a:solidFill>
              </a:rPr>
              <a:t>[</a:t>
            </a:r>
            <a:r>
              <a:rPr lang="cs-CZ" sz="1400" b="1" dirty="0">
                <a:solidFill>
                  <a:srgbClr val="0070C0"/>
                </a:solidFill>
              </a:rPr>
              <a:t>cit: 2011-12-14</a:t>
            </a:r>
            <a:r>
              <a:rPr lang="en-US" sz="1400" b="1" dirty="0">
                <a:solidFill>
                  <a:srgbClr val="0070C0"/>
                </a:solidFill>
              </a:rPr>
              <a:t>] </a:t>
            </a:r>
            <a:r>
              <a:rPr lang="en-US" sz="1400" b="1" dirty="0">
                <a:solidFill>
                  <a:srgbClr val="0070C0"/>
                </a:solidFill>
                <a:hlinkClick r:id="rId5"/>
              </a:rPr>
              <a:t>http://www.akumulacky.net/kamna2.jpg</a:t>
            </a:r>
            <a:r>
              <a:rPr lang="cs-CZ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>
                <a:solidFill>
                  <a:srgbClr val="0070C0"/>
                </a:solidFill>
              </a:rPr>
              <a:t>[</a:t>
            </a:r>
            <a:r>
              <a:rPr lang="cs-CZ" sz="1400" b="1" dirty="0">
                <a:solidFill>
                  <a:srgbClr val="0070C0"/>
                </a:solidFill>
              </a:rPr>
              <a:t>cit: 2011-12-14</a:t>
            </a:r>
            <a:r>
              <a:rPr lang="en-US" sz="1400" b="1" dirty="0">
                <a:solidFill>
                  <a:srgbClr val="0070C0"/>
                </a:solidFill>
              </a:rPr>
              <a:t>] </a:t>
            </a:r>
            <a:endParaRPr lang="cs-CZ" sz="1400" b="1" dirty="0">
              <a:solidFill>
                <a:srgbClr val="0070C0"/>
              </a:solidFill>
            </a:endParaRPr>
          </a:p>
          <a:p>
            <a:endParaRPr lang="cs-CZ" sz="1400" b="1" dirty="0">
              <a:solidFill>
                <a:srgbClr val="0070C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Doporučený zdroj, Použité zdroje:</a:t>
            </a:r>
            <a:br>
              <a:rPr lang="cs-CZ" sz="3600" b="1" dirty="0">
                <a:solidFill>
                  <a:srgbClr val="00B050"/>
                </a:solidFill>
              </a:rPr>
            </a:br>
            <a:r>
              <a:rPr lang="cs-CZ" sz="3600" dirty="0">
                <a:hlinkClick r:id="rId6"/>
              </a:rPr>
              <a:t>https://docplayer.cz/931178-Znacky-a-informace-na-elektrickych-spotrebicich.html</a:t>
            </a:r>
            <a:endParaRPr lang="cs-CZ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>
              <a:buAutoNum type="arabicParenR"/>
            </a:pPr>
            <a:r>
              <a:rPr lang="cs-CZ" sz="2400" b="1" dirty="0">
                <a:solidFill>
                  <a:srgbClr val="00B0F0"/>
                </a:solidFill>
              </a:rPr>
              <a:t>Žáci se seznámí s normou uvádějící nebezpečné napětí a nebezpečný proud.</a:t>
            </a:r>
          </a:p>
          <a:p>
            <a:pPr marL="566928" indent="-457200">
              <a:buAutoNum type="arabicParenR"/>
            </a:pPr>
            <a:r>
              <a:rPr lang="cs-CZ" sz="2400" b="1" dirty="0">
                <a:solidFill>
                  <a:srgbClr val="00B0F0"/>
                </a:solidFill>
              </a:rPr>
              <a:t>Žáci vyjmenují některé spotřebiče používané v domácnosti a řeknou na jaké napětí jsou připojeny.</a:t>
            </a:r>
          </a:p>
          <a:p>
            <a:pPr marL="566928" indent="-457200">
              <a:buAutoNum type="arabicParenR"/>
            </a:pPr>
            <a:r>
              <a:rPr lang="cs-CZ" sz="2400" b="1" dirty="0">
                <a:solidFill>
                  <a:srgbClr val="00B0F0"/>
                </a:solidFill>
              </a:rPr>
              <a:t>Žáci diskutují o bezpečnostních předpisech a zásadách, které je nutno dodržovat, abychom předešli možnému úrazu el. proudem.</a:t>
            </a:r>
          </a:p>
          <a:p>
            <a:pPr marL="566928" indent="-457200">
              <a:buAutoNum type="arabicParenR"/>
            </a:pPr>
            <a:r>
              <a:rPr lang="cs-CZ" sz="2400" b="1" dirty="0">
                <a:solidFill>
                  <a:srgbClr val="00B0F0"/>
                </a:solidFill>
              </a:rPr>
              <a:t>Žáci vysvětlují postup první pomoci při úrazu el. </a:t>
            </a:r>
            <a:r>
              <a:rPr lang="cs-CZ" sz="2400" b="1">
                <a:solidFill>
                  <a:srgbClr val="00B0F0"/>
                </a:solidFill>
              </a:rPr>
              <a:t>proudem. </a:t>
            </a:r>
            <a:endParaRPr lang="cs-CZ" sz="2400" b="1" dirty="0">
              <a:solidFill>
                <a:srgbClr val="00B0F0"/>
              </a:solidFill>
            </a:endParaRPr>
          </a:p>
          <a:p>
            <a:pPr marL="566928" indent="-457200">
              <a:buAutoNum type="arabicParenR"/>
            </a:pPr>
            <a:endParaRPr lang="cs-CZ" sz="2400" b="1" dirty="0">
              <a:solidFill>
                <a:srgbClr val="00B0F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0070C0"/>
                </a:solidFill>
              </a:rPr>
              <a:t>Metodika: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cs-CZ" sz="2800" b="1" dirty="0">
                <a:solidFill>
                  <a:srgbClr val="00B0F0"/>
                </a:solidFill>
              </a:rPr>
              <a:t>normy uvádějí jako bezpečné </a:t>
            </a:r>
            <a:r>
              <a:rPr lang="cs-CZ" sz="2800" b="1" dirty="0">
                <a:solidFill>
                  <a:srgbClr val="002060"/>
                </a:solidFill>
              </a:rPr>
              <a:t>stejnosměrné napětí nejvýše 25 V</a:t>
            </a:r>
            <a:r>
              <a:rPr lang="cs-CZ" sz="2800" b="1" dirty="0">
                <a:solidFill>
                  <a:srgbClr val="00B0F0"/>
                </a:solidFill>
              </a:rPr>
              <a:t>, </a:t>
            </a:r>
            <a:r>
              <a:rPr lang="cs-CZ" sz="2800" b="1" dirty="0">
                <a:solidFill>
                  <a:srgbClr val="002060"/>
                </a:solidFill>
              </a:rPr>
              <a:t>střídavé nejvýše 12 V</a:t>
            </a:r>
            <a:r>
              <a:rPr lang="cs-CZ" sz="2800" b="1" dirty="0">
                <a:solidFill>
                  <a:srgbClr val="00B0F0"/>
                </a:solidFill>
              </a:rPr>
              <a:t>,</a:t>
            </a:r>
          </a:p>
          <a:p>
            <a:pPr>
              <a:buFont typeface="Wingdings" pitchFamily="2" charset="2"/>
              <a:buChar char="q"/>
            </a:pPr>
            <a:r>
              <a:rPr lang="cs-CZ" sz="2800" b="1" dirty="0">
                <a:solidFill>
                  <a:srgbClr val="00B0F0"/>
                </a:solidFill>
              </a:rPr>
              <a:t>tato hodnota odpovídá </a:t>
            </a:r>
            <a:r>
              <a:rPr lang="cs-CZ" sz="2800" b="1" dirty="0">
                <a:solidFill>
                  <a:srgbClr val="002060"/>
                </a:solidFill>
              </a:rPr>
              <a:t>vlhkému prostředí</a:t>
            </a:r>
            <a:r>
              <a:rPr lang="cs-CZ" sz="2800" b="1" dirty="0">
                <a:solidFill>
                  <a:srgbClr val="00B0F0"/>
                </a:solidFill>
              </a:rPr>
              <a:t>, kde je </a:t>
            </a:r>
            <a:r>
              <a:rPr lang="cs-CZ" sz="2800" b="1" dirty="0">
                <a:solidFill>
                  <a:srgbClr val="002060"/>
                </a:solidFill>
              </a:rPr>
              <a:t>nebezpečí úrazu větší</a:t>
            </a:r>
          </a:p>
          <a:p>
            <a:pPr>
              <a:buFont typeface="Wingdings" pitchFamily="2" charset="2"/>
              <a:buChar char="q"/>
            </a:pPr>
            <a:r>
              <a:rPr lang="cs-CZ" sz="2800" b="1" dirty="0">
                <a:solidFill>
                  <a:srgbClr val="00B0F0"/>
                </a:solidFill>
              </a:rPr>
              <a:t>za bezpečný proud pro člověka se v normách uvádí </a:t>
            </a:r>
            <a:r>
              <a:rPr lang="cs-CZ" sz="2800" b="1" dirty="0">
                <a:solidFill>
                  <a:srgbClr val="002060"/>
                </a:solidFill>
              </a:rPr>
              <a:t>25 mA u stejnosměrného, 10 mA u střídavého proudu,</a:t>
            </a:r>
          </a:p>
          <a:p>
            <a:pPr>
              <a:buFont typeface="Wingdings" pitchFamily="2" charset="2"/>
              <a:buChar char="q"/>
            </a:pPr>
            <a:r>
              <a:rPr lang="cs-CZ" sz="2800" b="1" dirty="0">
                <a:solidFill>
                  <a:srgbClr val="00B0F0"/>
                </a:solidFill>
              </a:rPr>
              <a:t>je to proud, který by při průchodu lidským tělem neměl znamenat </a:t>
            </a:r>
            <a:r>
              <a:rPr lang="cs-CZ" sz="2800" b="1" dirty="0">
                <a:solidFill>
                  <a:srgbClr val="002060"/>
                </a:solidFill>
              </a:rPr>
              <a:t>ztuhnutí svalů na rukou, křeče, poranění, popálení, poškození některých orgánů, selhání srdce, popř. smrt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effectLst/>
              </a:rPr>
              <a:t>Bezpečné napětí, bezpečný proud: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cs-CZ" sz="3200" b="1" dirty="0">
                <a:solidFill>
                  <a:srgbClr val="7030A0"/>
                </a:solidFill>
              </a:rPr>
              <a:t>Doma používáme el. spotřebiče na střídavé napětí 230 V, některé spotřebiče, např. dílenské stroje, akumulační kamna nebo el. sporák jsou na </a:t>
            </a:r>
            <a:r>
              <a:rPr lang="cs-CZ" sz="3200" b="1">
                <a:solidFill>
                  <a:srgbClr val="7030A0"/>
                </a:solidFill>
              </a:rPr>
              <a:t>400 V</a:t>
            </a:r>
            <a:endParaRPr lang="cs-CZ" sz="3200" b="1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cs-CZ" sz="3200" b="1" dirty="0">
                <a:solidFill>
                  <a:srgbClr val="7030A0"/>
                </a:solidFill>
              </a:rPr>
              <a:t>To jsou hodnoty napětí životu nebezpečná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B050"/>
                </a:solidFill>
                <a:effectLst/>
              </a:rPr>
              <a:t>Spotřebiče v domácnosti:</a:t>
            </a:r>
          </a:p>
        </p:txBody>
      </p:sp>
      <p:pic>
        <p:nvPicPr>
          <p:cNvPr id="1026" name="Picture 2" descr="C:\Documents and Settings\radek\Local Settings\Temporary Internet Files\Content.IE5\KTIJ0HEZ\MC9003490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714391"/>
            <a:ext cx="1766621" cy="1818742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4623762"/>
            <a:ext cx="2476499" cy="1846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00808"/>
            <a:ext cx="2044444" cy="2539682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Zásuvky 230 V/16A a 380 V/32A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417638"/>
            <a:ext cx="2796145" cy="289756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91" y="4347302"/>
            <a:ext cx="2479646" cy="222179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773" y="1115403"/>
            <a:ext cx="2057400" cy="18669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711" y="4301084"/>
            <a:ext cx="2525266" cy="2525266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6202991" y="3014316"/>
            <a:ext cx="25202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Při vytahování netahat za šňůru, ale za zástrčku!</a:t>
            </a:r>
          </a:p>
          <a:p>
            <a:br>
              <a:rPr lang="cs-CZ" dirty="0"/>
            </a:br>
            <a:r>
              <a:rPr lang="cs-CZ" dirty="0"/>
              <a:t>Dvoupólové vidlice bez ochranného kontaktu se používají např. u přístrojů ochranné třídy III (malé proud) a v nevodivém prostředí. </a:t>
            </a:r>
          </a:p>
        </p:txBody>
      </p:sp>
      <p:pic>
        <p:nvPicPr>
          <p:cNvPr id="11" name="Picture 6" descr="C:\Documents and Settings\radek\Local Settings\Temporary Internet Files\Content.IE5\2TM785QB\MC90036068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63131" y="1447064"/>
            <a:ext cx="1883664" cy="15325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8673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C00000"/>
                </a:solidFill>
              </a:rPr>
              <a:t>Nedotýkáme se odkrytých el. zařízení, vnitřních částí zásuvek, patic zásuvek, svorek motorů apod., nikdy nestrkáme drobné předměty do el. zásuvky.</a:t>
            </a:r>
          </a:p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C00000"/>
                </a:solidFill>
              </a:rPr>
              <a:t>Nedotýkáme se mokrou rukou el. zařízení ani vypínačů nebo el. šňůry připojené k zásuvce.</a:t>
            </a:r>
          </a:p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C00000"/>
                </a:solidFill>
              </a:rPr>
              <a:t>Jsme-li ve vodě (např. ve vaně) nebo na mokré podlaze nebo na vlhkém povrchu země, zásadně nepoužíváme jakýkoliv el. spotřebič ani se nedotýkáme vypínačů.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  <a:effectLst/>
              </a:rPr>
              <a:t>Bezpečnostní předpisy a zásady: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4643446"/>
            <a:ext cx="2595564" cy="195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ovéPole 5"/>
          <p:cNvSpPr txBox="1"/>
          <p:nvPr/>
        </p:nvSpPr>
        <p:spPr>
          <a:xfrm>
            <a:off x="1714480" y="5357826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zranění el. proudem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2060"/>
                </a:solidFill>
              </a:rPr>
              <a:t>El. spotřebič zásadně přemisťujeme odpojený od zásuvky.</a:t>
            </a:r>
          </a:p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2060"/>
                </a:solidFill>
              </a:rPr>
              <a:t>El. spotřebič zapojujeme do zásuvky vypnutý.</a:t>
            </a:r>
          </a:p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2060"/>
                </a:solidFill>
              </a:rPr>
              <a:t>Nikdy nepoužíváme spotřebič se šňůrou, která má poškozenou izolaci.</a:t>
            </a:r>
          </a:p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2060"/>
                </a:solidFill>
              </a:rPr>
              <a:t>Vyměňujeme-li vadnou žárovku ve svítidle, vždy nejprve svítidlo odpojíme ze zásuvky.</a:t>
            </a:r>
          </a:p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2060"/>
                </a:solidFill>
              </a:rPr>
              <a:t>Vyřadíme z provozu el. zařízení, které probíjí na kostru, přehřívá se, je cítit  po spálenině.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B050"/>
                </a:solidFill>
                <a:effectLst/>
              </a:rPr>
              <a:t>Bezpečnostní předpisy a zásady:</a:t>
            </a:r>
          </a:p>
        </p:txBody>
      </p:sp>
      <p:pic>
        <p:nvPicPr>
          <p:cNvPr id="3080" name="Picture 8" descr="C:\Documents and Settings\radek\Local Settings\Temporary Internet Files\Content.IE5\496NW9QJ\MC90023351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5000636"/>
            <a:ext cx="1660289" cy="17019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6758006" cy="4525963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70C0"/>
                </a:solidFill>
              </a:rPr>
              <a:t>Vadné el. spotřebiče svěříme do opravy odborníkům, nezasahujeme do opravy přístroje.</a:t>
            </a:r>
          </a:p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70C0"/>
                </a:solidFill>
              </a:rPr>
              <a:t>Dbáme nápisů a značek na el. rozvodech nebo dalších el. zařízeních.</a:t>
            </a:r>
          </a:p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70C0"/>
                </a:solidFill>
              </a:rPr>
              <a:t>Nehrajeme si v blízkosti el. vedení, nelezeme na sloupy nebo stožáry el. vedení, ani v jejich blízkosti nepouštíme draky.</a:t>
            </a:r>
          </a:p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70C0"/>
                </a:solidFill>
              </a:rPr>
              <a:t>Za mimořádných okolností, např. po vichřici, může být porušeno el. vedení. Nesmíme se dotýkat drátů spadlých na zem ani se k nim přibližovat.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7030A0"/>
                </a:solidFill>
                <a:effectLst/>
              </a:rPr>
              <a:t>Bezpečnostní předpisy a zásady:</a:t>
            </a:r>
          </a:p>
        </p:txBody>
      </p:sp>
      <p:pic>
        <p:nvPicPr>
          <p:cNvPr id="4103" name="Picture 7" descr="C:\Documents and Settings\radek\Local Settings\Temporary Internet Files\Content.IE5\KTIJ0HEZ\MC90025267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2214554"/>
            <a:ext cx="1755648" cy="1415491"/>
          </a:xfrm>
          <a:prstGeom prst="rect">
            <a:avLst/>
          </a:prstGeom>
          <a:noFill/>
        </p:spPr>
      </p:pic>
      <p:pic>
        <p:nvPicPr>
          <p:cNvPr id="4105" name="Picture 9" descr="C:\Documents and Settings\radek\Local Settings\Temporary Internet Files\Content.IE5\2TM785QB\MP900390139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4071942"/>
            <a:ext cx="1661258" cy="23288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86430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B050"/>
                </a:solidFill>
              </a:rPr>
              <a:t>Nejprve přerušíme el. proud vypnutím hlavního vypínače, jističe, vytažením ze zásuvky apod.</a:t>
            </a:r>
          </a:p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B050"/>
                </a:solidFill>
              </a:rPr>
              <a:t>Nejde-li přerušit el. obvod, odsuneme vedení nevodivou tyčí.</a:t>
            </a:r>
          </a:p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B050"/>
                </a:solidFill>
              </a:rPr>
              <a:t>Zasaženého vytáhneme z nebezpečného místa.</a:t>
            </a:r>
          </a:p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B050"/>
                </a:solidFill>
              </a:rPr>
              <a:t>Nedotýkáme se holou rukou těla postiženého, vlhkých částí jeho oděvu ani kovových předmětů spojených s tělem postiženého.</a:t>
            </a:r>
          </a:p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B050"/>
                </a:solidFill>
              </a:rPr>
              <a:t>Jde-li o úraz vysokým napětím, je riziko ohrožení pro zachránce velké, a proto by první pomoc měl provádět jen odborník.</a:t>
            </a:r>
          </a:p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B050"/>
                </a:solidFill>
              </a:rPr>
              <a:t>Po vyproštění raněného z dosahu proudu zkontrolujeme tep a dech, a je-li třeba, ihned zahájíme masáž srdce a umělé dýchání. Zavoláme záchrannou službu.</a:t>
            </a:r>
          </a:p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B050"/>
                </a:solidFill>
              </a:rPr>
              <a:t>Podrobněji: </a:t>
            </a:r>
            <a:r>
              <a:rPr lang="cs-CZ" sz="2400" b="1" dirty="0">
                <a:solidFill>
                  <a:srgbClr val="00B050"/>
                </a:solidFill>
                <a:hlinkClick r:id="rId2"/>
              </a:rPr>
              <a:t>https://slideplayer.cz/slide/2961847/</a:t>
            </a:r>
            <a:endParaRPr lang="cs-CZ" sz="2400" b="1" dirty="0">
              <a:solidFill>
                <a:srgbClr val="00B050"/>
              </a:solidFill>
            </a:endParaRPr>
          </a:p>
          <a:p>
            <a:pPr marL="109728" indent="0">
              <a:buNone/>
            </a:pPr>
            <a:endParaRPr lang="cs-CZ" sz="2400" b="1" dirty="0">
              <a:solidFill>
                <a:srgbClr val="00B050"/>
              </a:solidFill>
            </a:endParaRPr>
          </a:p>
          <a:p>
            <a:pPr>
              <a:buNone/>
            </a:pPr>
            <a:endParaRPr lang="cs-CZ" sz="2400" b="1" dirty="0">
              <a:solidFill>
                <a:srgbClr val="00B05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9690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2060"/>
                </a:solidFill>
                <a:effectLst/>
              </a:rPr>
              <a:t>První pomoc při úrazu el. proudem: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1236" y="5624104"/>
            <a:ext cx="1505586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6654</TotalTime>
  <Words>901</Words>
  <Application>Microsoft Office PowerPoint</Application>
  <PresentationFormat>Předvádění na obrazovce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Lucida Sans Unicode</vt:lpstr>
      <vt:lpstr>Proxima Vara</vt:lpstr>
      <vt:lpstr>Verdana</vt:lpstr>
      <vt:lpstr>Wingdings</vt:lpstr>
      <vt:lpstr>Wingdings 2</vt:lpstr>
      <vt:lpstr>Wingdings 3</vt:lpstr>
      <vt:lpstr>Shluk</vt:lpstr>
      <vt:lpstr>Prezentace aplikace PowerPoint</vt:lpstr>
      <vt:lpstr>Metodika:</vt:lpstr>
      <vt:lpstr>Bezpečné napětí, bezpečný proud:</vt:lpstr>
      <vt:lpstr>Spotřebiče v domácnosti:</vt:lpstr>
      <vt:lpstr>Zásuvky 230 V/16A a 380 V/32A</vt:lpstr>
      <vt:lpstr>Bezpečnostní předpisy a zásady:</vt:lpstr>
      <vt:lpstr>Bezpečnostní předpisy a zásady:</vt:lpstr>
      <vt:lpstr>Bezpečnostní předpisy a zásady:</vt:lpstr>
      <vt:lpstr>První pomoc při úrazu el. proudem:</vt:lpstr>
      <vt:lpstr>Popáleniny</vt:lpstr>
      <vt:lpstr>Doporučený zdroj, Použité zdroje: https://docplayer.cz/931178-Znacky-a-informace-na-elektrickych-spotrebicich.html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Radlena</dc:creator>
  <cp:lastModifiedBy>Petr Tyrmer</cp:lastModifiedBy>
  <cp:revision>33</cp:revision>
  <dcterms:created xsi:type="dcterms:W3CDTF">2011-12-13T15:05:07Z</dcterms:created>
  <dcterms:modified xsi:type="dcterms:W3CDTF">2025-05-12T15:56:25Z</dcterms:modified>
</cp:coreProperties>
</file>