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y="5143500" cx="9144000"/>
  <p:notesSz cx="6858000" cy="9144000"/>
  <p:embeddedFontLst>
    <p:embeddedFont>
      <p:font typeface="Century Gothic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28" roundtripDataSignature="AMtx7mjZ+0xyY3gA+c46XfqbsxANt/r8x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CenturyGothic-regular.fntdata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CenturyGothic-italic.fntdata"/><Relationship Id="rId25" Type="http://schemas.openxmlformats.org/officeDocument/2006/relationships/font" Target="fonts/CenturyGothic-bold.fntdata"/><Relationship Id="rId28" Type="http://customschemas.google.com/relationships/presentationmetadata" Target="metadata"/><Relationship Id="rId27" Type="http://schemas.openxmlformats.org/officeDocument/2006/relationships/font" Target="fonts/CenturyGothic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2" name="Google Shape;14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96" name="Google Shape;196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3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3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cs-CZ"/>
              <a:t>A přidala bych slide: Jaká dovednost z oblasti IT se vám bude hodit na další škole? Co byste se chtěli naučit a proč?</a:t>
            </a:r>
            <a:endParaRPr/>
          </a:p>
        </p:txBody>
      </p:sp>
      <p:sp>
        <p:nvSpPr>
          <p:cNvPr id="214" name="Google Shape;214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3273f3502b8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3273f3502b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26" name="Google Shape;226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32" name="Google Shape;232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38" name="Google Shape;238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44" name="Google Shape;244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273f3502b8_0_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3273f3502b8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4" name="Google Shape;154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0" name="Google Shape;160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6" name="Google Shape;166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2" name="Google Shape;172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8" name="Google Shape;178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4" name="Google Shape;184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90" name="Google Shape;190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Úvodní snímek" type="title">
  <p:cSld name="TITL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0-HD-BTM.png" id="13" name="Google Shape;13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3281362"/>
            <a:ext cx="9144000" cy="1862138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16"/>
          <p:cNvSpPr txBox="1"/>
          <p:nvPr>
            <p:ph type="ctrTitle"/>
          </p:nvPr>
        </p:nvSpPr>
        <p:spPr>
          <a:xfrm>
            <a:off x="1028700" y="1352554"/>
            <a:ext cx="7086600" cy="13688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Century Gothic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6"/>
          <p:cNvSpPr txBox="1"/>
          <p:nvPr>
            <p:ph idx="1" type="subTitle"/>
          </p:nvPr>
        </p:nvSpPr>
        <p:spPr>
          <a:xfrm>
            <a:off x="1028700" y="2724151"/>
            <a:ext cx="708660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6" name="Google Shape;16;p16"/>
          <p:cNvSpPr txBox="1"/>
          <p:nvPr>
            <p:ph idx="10" type="dt"/>
          </p:nvPr>
        </p:nvSpPr>
        <p:spPr>
          <a:xfrm>
            <a:off x="5932171" y="3235746"/>
            <a:ext cx="2183130" cy="28098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6"/>
          <p:cNvSpPr txBox="1"/>
          <p:nvPr>
            <p:ph idx="11" type="ftr"/>
          </p:nvPr>
        </p:nvSpPr>
        <p:spPr>
          <a:xfrm>
            <a:off x="1028700" y="3242884"/>
            <a:ext cx="4800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16"/>
          <p:cNvSpPr txBox="1"/>
          <p:nvPr>
            <p:ph idx="12" type="sldNum"/>
          </p:nvPr>
        </p:nvSpPr>
        <p:spPr>
          <a:xfrm>
            <a:off x="6057900" y="1073150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788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788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788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788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788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788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788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788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788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noramatický obrázek s popiskem">
  <p:cSld name="Panoramatický obrázek s popiskem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5"/>
          <p:cNvSpPr txBox="1"/>
          <p:nvPr>
            <p:ph type="title"/>
          </p:nvPr>
        </p:nvSpPr>
        <p:spPr>
          <a:xfrm>
            <a:off x="514333" y="3523021"/>
            <a:ext cx="8116526" cy="61451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entury Gothic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5"/>
          <p:cNvSpPr/>
          <p:nvPr>
            <p:ph idx="2" type="pic"/>
          </p:nvPr>
        </p:nvSpPr>
        <p:spPr>
          <a:xfrm>
            <a:off x="511295" y="706080"/>
            <a:ext cx="8116380" cy="2608621"/>
          </a:xfrm>
          <a:prstGeom prst="rect">
            <a:avLst/>
          </a:prstGeom>
          <a:noFill/>
          <a:ln>
            <a:noFill/>
          </a:ln>
        </p:spPr>
      </p:sp>
      <p:sp>
        <p:nvSpPr>
          <p:cNvPr id="74" name="Google Shape;74;p25"/>
          <p:cNvSpPr txBox="1"/>
          <p:nvPr>
            <p:ph idx="1" type="body"/>
          </p:nvPr>
        </p:nvSpPr>
        <p:spPr>
          <a:xfrm>
            <a:off x="514350" y="4137537"/>
            <a:ext cx="8115300" cy="5264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050"/>
              <a:buNone/>
              <a:defRPr sz="105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750"/>
              <a:buNone/>
              <a:defRPr sz="75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750"/>
              <a:buNone/>
              <a:defRPr sz="75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750"/>
              <a:buNone/>
              <a:defRPr sz="75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750"/>
              <a:buNone/>
              <a:defRPr sz="75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750"/>
              <a:buNone/>
              <a:defRPr sz="75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750"/>
              <a:buNone/>
              <a:defRPr sz="750"/>
            </a:lvl9pPr>
          </a:lstStyle>
          <a:p/>
        </p:txBody>
      </p:sp>
      <p:sp>
        <p:nvSpPr>
          <p:cNvPr id="75" name="Google Shape;75;p25"/>
          <p:cNvSpPr txBox="1"/>
          <p:nvPr>
            <p:ph idx="10" type="dt"/>
          </p:nvPr>
        </p:nvSpPr>
        <p:spPr>
          <a:xfrm>
            <a:off x="6446520" y="4767263"/>
            <a:ext cx="218313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5"/>
          <p:cNvSpPr txBox="1"/>
          <p:nvPr>
            <p:ph idx="11" type="ftr"/>
          </p:nvPr>
        </p:nvSpPr>
        <p:spPr>
          <a:xfrm>
            <a:off x="514350" y="4766884"/>
            <a:ext cx="58293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5"/>
          <p:cNvSpPr txBox="1"/>
          <p:nvPr>
            <p:ph idx="12" type="sldNum"/>
          </p:nvPr>
        </p:nvSpPr>
        <p:spPr>
          <a:xfrm>
            <a:off x="6572250" y="285750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788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788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788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788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788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788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788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788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788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ázev a popisek" showMasterSp="0">
  <p:cSld name="Název a popisek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0-HD-BTM.png" id="79" name="Google Shape;79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3281362"/>
            <a:ext cx="9144000" cy="1862138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26"/>
          <p:cNvSpPr txBox="1"/>
          <p:nvPr>
            <p:ph type="title"/>
          </p:nvPr>
        </p:nvSpPr>
        <p:spPr>
          <a:xfrm>
            <a:off x="514350" y="565150"/>
            <a:ext cx="8115300" cy="21018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entury Gothic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26"/>
          <p:cNvSpPr txBox="1"/>
          <p:nvPr>
            <p:ph idx="1" type="body"/>
          </p:nvPr>
        </p:nvSpPr>
        <p:spPr>
          <a:xfrm>
            <a:off x="768350" y="2736850"/>
            <a:ext cx="7597887" cy="74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050"/>
              <a:buNone/>
              <a:defRPr sz="105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750"/>
              <a:buNone/>
              <a:defRPr sz="75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750"/>
              <a:buNone/>
              <a:defRPr sz="75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750"/>
              <a:buNone/>
              <a:defRPr sz="75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750"/>
              <a:buNone/>
              <a:defRPr sz="75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750"/>
              <a:buNone/>
              <a:defRPr sz="75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750"/>
              <a:buNone/>
              <a:defRPr sz="750"/>
            </a:lvl9pPr>
          </a:lstStyle>
          <a:p/>
        </p:txBody>
      </p:sp>
      <p:sp>
        <p:nvSpPr>
          <p:cNvPr id="82" name="Google Shape;82;p26"/>
          <p:cNvSpPr txBox="1"/>
          <p:nvPr>
            <p:ph idx="10" type="dt"/>
          </p:nvPr>
        </p:nvSpPr>
        <p:spPr>
          <a:xfrm>
            <a:off x="5860839" y="285750"/>
            <a:ext cx="218313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6"/>
          <p:cNvSpPr txBox="1"/>
          <p:nvPr>
            <p:ph idx="11" type="ftr"/>
          </p:nvPr>
        </p:nvSpPr>
        <p:spPr>
          <a:xfrm>
            <a:off x="514350" y="284956"/>
            <a:ext cx="5243619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26"/>
          <p:cNvSpPr txBox="1"/>
          <p:nvPr>
            <p:ph idx="12" type="sldNum"/>
          </p:nvPr>
        </p:nvSpPr>
        <p:spPr>
          <a:xfrm>
            <a:off x="8146839" y="285750"/>
            <a:ext cx="482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788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788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788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788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788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788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788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788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788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itace s popiskem" showMasterSp="0">
  <p:cSld name="Citace s popiskem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0-HD-BTM.png" id="86" name="Google Shape;86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3281362"/>
            <a:ext cx="9144000" cy="1862138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27"/>
          <p:cNvSpPr txBox="1"/>
          <p:nvPr>
            <p:ph type="title"/>
          </p:nvPr>
        </p:nvSpPr>
        <p:spPr>
          <a:xfrm>
            <a:off x="768351" y="565150"/>
            <a:ext cx="7613650" cy="19533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entury Gothic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27"/>
          <p:cNvSpPr txBox="1"/>
          <p:nvPr>
            <p:ph idx="1" type="body"/>
          </p:nvPr>
        </p:nvSpPr>
        <p:spPr>
          <a:xfrm>
            <a:off x="977899" y="2524168"/>
            <a:ext cx="7194552" cy="333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050"/>
              <a:buNone/>
              <a:defRPr sz="105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050"/>
              <a:buNone/>
              <a:defRPr sz="105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750"/>
              <a:buNone/>
              <a:defRPr sz="75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750"/>
              <a:buNone/>
              <a:defRPr sz="75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750"/>
              <a:buNone/>
              <a:defRPr sz="75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750"/>
              <a:buNone/>
              <a:defRPr sz="75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750"/>
              <a:buNone/>
              <a:defRPr sz="75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750"/>
              <a:buNone/>
              <a:defRPr sz="750"/>
            </a:lvl9pPr>
          </a:lstStyle>
          <a:p/>
        </p:txBody>
      </p:sp>
      <p:sp>
        <p:nvSpPr>
          <p:cNvPr id="89" name="Google Shape;89;p27"/>
          <p:cNvSpPr txBox="1"/>
          <p:nvPr>
            <p:ph idx="2" type="body"/>
          </p:nvPr>
        </p:nvSpPr>
        <p:spPr>
          <a:xfrm>
            <a:off x="768351" y="2969897"/>
            <a:ext cx="7613650" cy="5099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050"/>
              <a:buNone/>
              <a:defRPr sz="105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750"/>
              <a:buNone/>
              <a:defRPr sz="75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750"/>
              <a:buNone/>
              <a:defRPr sz="75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750"/>
              <a:buNone/>
              <a:defRPr sz="75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750"/>
              <a:buNone/>
              <a:defRPr sz="75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750"/>
              <a:buNone/>
              <a:defRPr sz="75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750"/>
              <a:buNone/>
              <a:defRPr sz="750"/>
            </a:lvl9pPr>
          </a:lstStyle>
          <a:p/>
        </p:txBody>
      </p:sp>
      <p:sp>
        <p:nvSpPr>
          <p:cNvPr id="90" name="Google Shape;90;p27"/>
          <p:cNvSpPr txBox="1"/>
          <p:nvPr>
            <p:ph idx="10" type="dt"/>
          </p:nvPr>
        </p:nvSpPr>
        <p:spPr>
          <a:xfrm>
            <a:off x="5860839" y="285750"/>
            <a:ext cx="218313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27"/>
          <p:cNvSpPr txBox="1"/>
          <p:nvPr>
            <p:ph idx="11" type="ftr"/>
          </p:nvPr>
        </p:nvSpPr>
        <p:spPr>
          <a:xfrm>
            <a:off x="514350" y="284956"/>
            <a:ext cx="5243619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27"/>
          <p:cNvSpPr txBox="1"/>
          <p:nvPr>
            <p:ph idx="12" type="sldNum"/>
          </p:nvPr>
        </p:nvSpPr>
        <p:spPr>
          <a:xfrm>
            <a:off x="8146839" y="285750"/>
            <a:ext cx="482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788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788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788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788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788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788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788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788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788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93" name="Google Shape;93;p27"/>
          <p:cNvSpPr txBox="1"/>
          <p:nvPr/>
        </p:nvSpPr>
        <p:spPr>
          <a:xfrm>
            <a:off x="357188" y="700088"/>
            <a:ext cx="457200" cy="43858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entury Gothic"/>
              <a:buNone/>
            </a:pPr>
            <a:r>
              <a:rPr b="0" i="0" lang="cs-CZ" sz="6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27"/>
          <p:cNvSpPr txBox="1"/>
          <p:nvPr/>
        </p:nvSpPr>
        <p:spPr>
          <a:xfrm>
            <a:off x="8238173" y="2025968"/>
            <a:ext cx="457200" cy="43858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entury Gothic"/>
              <a:buNone/>
            </a:pPr>
            <a:r>
              <a:rPr b="0" i="0" lang="cs-CZ" sz="6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Jmenovka" showMasterSp="0">
  <p:cSld name="Jmenovka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0-HD-BTM.png" id="96" name="Google Shape;96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3281362"/>
            <a:ext cx="9144000" cy="1862138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28"/>
          <p:cNvSpPr txBox="1"/>
          <p:nvPr>
            <p:ph type="title"/>
          </p:nvPr>
        </p:nvSpPr>
        <p:spPr>
          <a:xfrm>
            <a:off x="768371" y="843526"/>
            <a:ext cx="7609640" cy="18838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entury Gothic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28"/>
          <p:cNvSpPr txBox="1"/>
          <p:nvPr>
            <p:ph idx="1" type="body"/>
          </p:nvPr>
        </p:nvSpPr>
        <p:spPr>
          <a:xfrm>
            <a:off x="768350" y="2736237"/>
            <a:ext cx="7608491" cy="7499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050"/>
              <a:buNone/>
              <a:defRPr sz="105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750"/>
              <a:buNone/>
              <a:defRPr sz="75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750"/>
              <a:buNone/>
              <a:defRPr sz="75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750"/>
              <a:buNone/>
              <a:defRPr sz="75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750"/>
              <a:buNone/>
              <a:defRPr sz="75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750"/>
              <a:buNone/>
              <a:defRPr sz="75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750"/>
              <a:buNone/>
              <a:defRPr sz="750"/>
            </a:lvl9pPr>
          </a:lstStyle>
          <a:p/>
        </p:txBody>
      </p:sp>
      <p:sp>
        <p:nvSpPr>
          <p:cNvPr id="99" name="Google Shape;99;p28"/>
          <p:cNvSpPr txBox="1"/>
          <p:nvPr>
            <p:ph idx="10" type="dt"/>
          </p:nvPr>
        </p:nvSpPr>
        <p:spPr>
          <a:xfrm>
            <a:off x="5860839" y="284163"/>
            <a:ext cx="218313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28"/>
          <p:cNvSpPr txBox="1"/>
          <p:nvPr>
            <p:ph idx="11" type="ftr"/>
          </p:nvPr>
        </p:nvSpPr>
        <p:spPr>
          <a:xfrm>
            <a:off x="514350" y="284163"/>
            <a:ext cx="5243619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28"/>
          <p:cNvSpPr txBox="1"/>
          <p:nvPr>
            <p:ph idx="12" type="sldNum"/>
          </p:nvPr>
        </p:nvSpPr>
        <p:spPr>
          <a:xfrm>
            <a:off x="8146839" y="285750"/>
            <a:ext cx="482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788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788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788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788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788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788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788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788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788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sloupce">
  <p:cSld name="3 sloupce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9"/>
          <p:cNvSpPr txBox="1"/>
          <p:nvPr>
            <p:ph type="title"/>
          </p:nvPr>
        </p:nvSpPr>
        <p:spPr>
          <a:xfrm>
            <a:off x="2171701" y="571500"/>
            <a:ext cx="6457949" cy="97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29"/>
          <p:cNvSpPr txBox="1"/>
          <p:nvPr>
            <p:ph idx="1" type="body"/>
          </p:nvPr>
        </p:nvSpPr>
        <p:spPr>
          <a:xfrm>
            <a:off x="514350" y="1651560"/>
            <a:ext cx="2592324" cy="46299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0" sz="1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105" name="Google Shape;105;p29"/>
          <p:cNvSpPr txBox="1"/>
          <p:nvPr>
            <p:ph idx="2" type="body"/>
          </p:nvPr>
        </p:nvSpPr>
        <p:spPr>
          <a:xfrm>
            <a:off x="514349" y="2178424"/>
            <a:ext cx="2592324" cy="24855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050"/>
              <a:buNone/>
              <a:defRPr sz="105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750"/>
              <a:buNone/>
              <a:defRPr sz="7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675"/>
              <a:buNone/>
              <a:defRPr sz="675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675"/>
              <a:buNone/>
              <a:defRPr sz="675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675"/>
              <a:buNone/>
              <a:defRPr sz="675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675"/>
              <a:buNone/>
              <a:defRPr sz="675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675"/>
              <a:buNone/>
              <a:defRPr sz="675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675"/>
              <a:buNone/>
              <a:defRPr sz="675"/>
            </a:lvl9pPr>
          </a:lstStyle>
          <a:p/>
        </p:txBody>
      </p:sp>
      <p:sp>
        <p:nvSpPr>
          <p:cNvPr id="106" name="Google Shape;106;p29"/>
          <p:cNvSpPr txBox="1"/>
          <p:nvPr>
            <p:ph idx="3" type="body"/>
          </p:nvPr>
        </p:nvSpPr>
        <p:spPr>
          <a:xfrm>
            <a:off x="3276600" y="1650999"/>
            <a:ext cx="2592324" cy="4699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0" sz="1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107" name="Google Shape;107;p29"/>
          <p:cNvSpPr txBox="1"/>
          <p:nvPr>
            <p:ph idx="4" type="body"/>
          </p:nvPr>
        </p:nvSpPr>
        <p:spPr>
          <a:xfrm>
            <a:off x="3275144" y="2178050"/>
            <a:ext cx="2592324" cy="24859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050"/>
              <a:buNone/>
              <a:defRPr sz="105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750"/>
              <a:buNone/>
              <a:defRPr sz="7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675"/>
              <a:buNone/>
              <a:defRPr sz="675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675"/>
              <a:buNone/>
              <a:defRPr sz="675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675"/>
              <a:buNone/>
              <a:defRPr sz="675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675"/>
              <a:buNone/>
              <a:defRPr sz="675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675"/>
              <a:buNone/>
              <a:defRPr sz="675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675"/>
              <a:buNone/>
              <a:defRPr sz="675"/>
            </a:lvl9pPr>
          </a:lstStyle>
          <a:p/>
        </p:txBody>
      </p:sp>
      <p:sp>
        <p:nvSpPr>
          <p:cNvPr id="108" name="Google Shape;108;p29"/>
          <p:cNvSpPr txBox="1"/>
          <p:nvPr>
            <p:ph idx="5" type="body"/>
          </p:nvPr>
        </p:nvSpPr>
        <p:spPr>
          <a:xfrm>
            <a:off x="6038850" y="1644649"/>
            <a:ext cx="2592324" cy="4699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0" sz="1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109" name="Google Shape;109;p29"/>
          <p:cNvSpPr txBox="1"/>
          <p:nvPr>
            <p:ph idx="6" type="body"/>
          </p:nvPr>
        </p:nvSpPr>
        <p:spPr>
          <a:xfrm>
            <a:off x="6038851" y="2178424"/>
            <a:ext cx="2592324" cy="24855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050"/>
              <a:buNone/>
              <a:defRPr sz="105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750"/>
              <a:buNone/>
              <a:defRPr sz="7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675"/>
              <a:buNone/>
              <a:defRPr sz="675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675"/>
              <a:buNone/>
              <a:defRPr sz="675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675"/>
              <a:buNone/>
              <a:defRPr sz="675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675"/>
              <a:buNone/>
              <a:defRPr sz="675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675"/>
              <a:buNone/>
              <a:defRPr sz="675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675"/>
              <a:buNone/>
              <a:defRPr sz="675"/>
            </a:lvl9pPr>
          </a:lstStyle>
          <a:p/>
        </p:txBody>
      </p:sp>
      <p:sp>
        <p:nvSpPr>
          <p:cNvPr id="110" name="Google Shape;110;p29"/>
          <p:cNvSpPr txBox="1"/>
          <p:nvPr>
            <p:ph idx="10" type="dt"/>
          </p:nvPr>
        </p:nvSpPr>
        <p:spPr>
          <a:xfrm>
            <a:off x="6446520" y="4767263"/>
            <a:ext cx="218313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29"/>
          <p:cNvSpPr txBox="1"/>
          <p:nvPr>
            <p:ph idx="11" type="ftr"/>
          </p:nvPr>
        </p:nvSpPr>
        <p:spPr>
          <a:xfrm>
            <a:off x="514350" y="4766884"/>
            <a:ext cx="58293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29"/>
          <p:cNvSpPr txBox="1"/>
          <p:nvPr>
            <p:ph idx="12" type="sldNum"/>
          </p:nvPr>
        </p:nvSpPr>
        <p:spPr>
          <a:xfrm>
            <a:off x="6572250" y="285750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788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788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788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788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788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788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788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788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788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sloupce s obrázky">
  <p:cSld name="3 sloupce s obrázky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0"/>
          <p:cNvSpPr txBox="1"/>
          <p:nvPr>
            <p:ph type="title"/>
          </p:nvPr>
        </p:nvSpPr>
        <p:spPr>
          <a:xfrm>
            <a:off x="2171701" y="571500"/>
            <a:ext cx="6457949" cy="9715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p30"/>
          <p:cNvSpPr txBox="1"/>
          <p:nvPr>
            <p:ph idx="1" type="body"/>
          </p:nvPr>
        </p:nvSpPr>
        <p:spPr>
          <a:xfrm>
            <a:off x="516463" y="3143250"/>
            <a:ext cx="2588687" cy="51207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0" sz="1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116" name="Google Shape;116;p30"/>
          <p:cNvSpPr/>
          <p:nvPr>
            <p:ph idx="2" type="pic"/>
          </p:nvPr>
        </p:nvSpPr>
        <p:spPr>
          <a:xfrm>
            <a:off x="516463" y="1771650"/>
            <a:ext cx="2588687" cy="1143000"/>
          </a:xfrm>
          <a:prstGeom prst="roundRect">
            <a:avLst>
              <a:gd fmla="val 0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352"/>
              </a:srgbClr>
            </a:outerShdw>
          </a:effectLst>
        </p:spPr>
      </p:sp>
      <p:sp>
        <p:nvSpPr>
          <p:cNvPr id="117" name="Google Shape;117;p30"/>
          <p:cNvSpPr txBox="1"/>
          <p:nvPr>
            <p:ph idx="3" type="body"/>
          </p:nvPr>
        </p:nvSpPr>
        <p:spPr>
          <a:xfrm>
            <a:off x="516463" y="3655323"/>
            <a:ext cx="2588687" cy="10086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050"/>
              <a:buNone/>
              <a:defRPr sz="105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750"/>
              <a:buNone/>
              <a:defRPr sz="7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675"/>
              <a:buNone/>
              <a:defRPr sz="675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675"/>
              <a:buNone/>
              <a:defRPr sz="675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675"/>
              <a:buNone/>
              <a:defRPr sz="675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675"/>
              <a:buNone/>
              <a:defRPr sz="675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675"/>
              <a:buNone/>
              <a:defRPr sz="675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675"/>
              <a:buNone/>
              <a:defRPr sz="675"/>
            </a:lvl9pPr>
          </a:lstStyle>
          <a:p/>
        </p:txBody>
      </p:sp>
      <p:sp>
        <p:nvSpPr>
          <p:cNvPr id="118" name="Google Shape;118;p30"/>
          <p:cNvSpPr txBox="1"/>
          <p:nvPr>
            <p:ph idx="4" type="body"/>
          </p:nvPr>
        </p:nvSpPr>
        <p:spPr>
          <a:xfrm>
            <a:off x="3280698" y="3143250"/>
            <a:ext cx="2586701" cy="51207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0" sz="1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119" name="Google Shape;119;p30"/>
          <p:cNvSpPr/>
          <p:nvPr>
            <p:ph idx="5" type="pic"/>
          </p:nvPr>
        </p:nvSpPr>
        <p:spPr>
          <a:xfrm>
            <a:off x="3280697" y="1771650"/>
            <a:ext cx="2586702" cy="1143000"/>
          </a:xfrm>
          <a:prstGeom prst="roundRect">
            <a:avLst>
              <a:gd fmla="val 0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352"/>
              </a:srgbClr>
            </a:outerShdw>
          </a:effectLst>
        </p:spPr>
      </p:sp>
      <p:sp>
        <p:nvSpPr>
          <p:cNvPr id="120" name="Google Shape;120;p30"/>
          <p:cNvSpPr txBox="1"/>
          <p:nvPr>
            <p:ph idx="6" type="body"/>
          </p:nvPr>
        </p:nvSpPr>
        <p:spPr>
          <a:xfrm>
            <a:off x="3280699" y="3655323"/>
            <a:ext cx="2586701" cy="10086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050"/>
              <a:buNone/>
              <a:defRPr sz="105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750"/>
              <a:buNone/>
              <a:defRPr sz="7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675"/>
              <a:buNone/>
              <a:defRPr sz="675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675"/>
              <a:buNone/>
              <a:defRPr sz="675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675"/>
              <a:buNone/>
              <a:defRPr sz="675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675"/>
              <a:buNone/>
              <a:defRPr sz="675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675"/>
              <a:buNone/>
              <a:defRPr sz="675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675"/>
              <a:buNone/>
              <a:defRPr sz="675"/>
            </a:lvl9pPr>
          </a:lstStyle>
          <a:p/>
        </p:txBody>
      </p:sp>
      <p:sp>
        <p:nvSpPr>
          <p:cNvPr id="121" name="Google Shape;121;p30"/>
          <p:cNvSpPr txBox="1"/>
          <p:nvPr>
            <p:ph idx="7" type="body"/>
          </p:nvPr>
        </p:nvSpPr>
        <p:spPr>
          <a:xfrm>
            <a:off x="6037299" y="3143250"/>
            <a:ext cx="2592352" cy="51207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0" sz="1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122" name="Google Shape;122;p30"/>
          <p:cNvSpPr/>
          <p:nvPr>
            <p:ph idx="8" type="pic"/>
          </p:nvPr>
        </p:nvSpPr>
        <p:spPr>
          <a:xfrm>
            <a:off x="6037391" y="1771650"/>
            <a:ext cx="2585909" cy="1143000"/>
          </a:xfrm>
          <a:prstGeom prst="roundRect">
            <a:avLst>
              <a:gd fmla="val 0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352"/>
              </a:srgbClr>
            </a:outerShdw>
          </a:effectLst>
        </p:spPr>
      </p:sp>
      <p:sp>
        <p:nvSpPr>
          <p:cNvPr id="123" name="Google Shape;123;p30"/>
          <p:cNvSpPr txBox="1"/>
          <p:nvPr>
            <p:ph idx="9" type="body"/>
          </p:nvPr>
        </p:nvSpPr>
        <p:spPr>
          <a:xfrm>
            <a:off x="6037299" y="3655321"/>
            <a:ext cx="2589334" cy="10086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050"/>
              <a:buNone/>
              <a:defRPr sz="105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750"/>
              <a:buNone/>
              <a:defRPr sz="7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675"/>
              <a:buNone/>
              <a:defRPr sz="675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675"/>
              <a:buNone/>
              <a:defRPr sz="675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675"/>
              <a:buNone/>
              <a:defRPr sz="675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675"/>
              <a:buNone/>
              <a:defRPr sz="675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675"/>
              <a:buNone/>
              <a:defRPr sz="675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675"/>
              <a:buNone/>
              <a:defRPr sz="675"/>
            </a:lvl9pPr>
          </a:lstStyle>
          <a:p/>
        </p:txBody>
      </p:sp>
      <p:sp>
        <p:nvSpPr>
          <p:cNvPr id="124" name="Google Shape;124;p30"/>
          <p:cNvSpPr txBox="1"/>
          <p:nvPr>
            <p:ph idx="10" type="dt"/>
          </p:nvPr>
        </p:nvSpPr>
        <p:spPr>
          <a:xfrm>
            <a:off x="6446520" y="4767263"/>
            <a:ext cx="218313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30"/>
          <p:cNvSpPr txBox="1"/>
          <p:nvPr>
            <p:ph idx="11" type="ftr"/>
          </p:nvPr>
        </p:nvSpPr>
        <p:spPr>
          <a:xfrm>
            <a:off x="514350" y="4766884"/>
            <a:ext cx="58293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30"/>
          <p:cNvSpPr txBox="1"/>
          <p:nvPr>
            <p:ph idx="12" type="sldNum"/>
          </p:nvPr>
        </p:nvSpPr>
        <p:spPr>
          <a:xfrm>
            <a:off x="6572250" y="285750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788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788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788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788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788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788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788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788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788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dpis a svislý text" type="vertTx">
  <p:cSld name="VERTICAL_TEXT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1"/>
          <p:cNvSpPr txBox="1"/>
          <p:nvPr>
            <p:ph type="title"/>
          </p:nvPr>
        </p:nvSpPr>
        <p:spPr>
          <a:xfrm>
            <a:off x="2171700" y="573280"/>
            <a:ext cx="6457950" cy="9697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31"/>
          <p:cNvSpPr txBox="1"/>
          <p:nvPr>
            <p:ph idx="1" type="body"/>
          </p:nvPr>
        </p:nvSpPr>
        <p:spPr>
          <a:xfrm rot="5400000">
            <a:off x="3062953" y="-902683"/>
            <a:ext cx="3018094" cy="811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" name="Google Shape;130;p31"/>
          <p:cNvSpPr txBox="1"/>
          <p:nvPr>
            <p:ph idx="10" type="dt"/>
          </p:nvPr>
        </p:nvSpPr>
        <p:spPr>
          <a:xfrm>
            <a:off x="6446520" y="4767263"/>
            <a:ext cx="218313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31"/>
          <p:cNvSpPr txBox="1"/>
          <p:nvPr>
            <p:ph idx="11" type="ftr"/>
          </p:nvPr>
        </p:nvSpPr>
        <p:spPr>
          <a:xfrm>
            <a:off x="514350" y="4766884"/>
            <a:ext cx="58293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31"/>
          <p:cNvSpPr txBox="1"/>
          <p:nvPr>
            <p:ph idx="12" type="sldNum"/>
          </p:nvPr>
        </p:nvSpPr>
        <p:spPr>
          <a:xfrm>
            <a:off x="6572250" y="285750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788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788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788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788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788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788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788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788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788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vislý nadpis a text" showMasterSp="0" type="vertTitleAndTx">
  <p:cSld name="VERTICAL_TITLE_AND_VERTICAL_TEXT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0-HD-BTM.png" id="134" name="Google Shape;134;p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3281362"/>
            <a:ext cx="9144000" cy="1862138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32"/>
          <p:cNvSpPr txBox="1"/>
          <p:nvPr>
            <p:ph type="title"/>
          </p:nvPr>
        </p:nvSpPr>
        <p:spPr>
          <a:xfrm rot="5400000">
            <a:off x="6394450" y="1250950"/>
            <a:ext cx="2927350" cy="1543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entury Gothic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32"/>
          <p:cNvSpPr txBox="1"/>
          <p:nvPr>
            <p:ph idx="1" type="body"/>
          </p:nvPr>
        </p:nvSpPr>
        <p:spPr>
          <a:xfrm rot="5400000">
            <a:off x="2381251" y="-1054100"/>
            <a:ext cx="2927350" cy="61531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7" name="Google Shape;137;p32"/>
          <p:cNvSpPr txBox="1"/>
          <p:nvPr>
            <p:ph idx="10" type="dt"/>
          </p:nvPr>
        </p:nvSpPr>
        <p:spPr>
          <a:xfrm>
            <a:off x="5860839" y="284956"/>
            <a:ext cx="218313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p32"/>
          <p:cNvSpPr txBox="1"/>
          <p:nvPr>
            <p:ph idx="11" type="ftr"/>
          </p:nvPr>
        </p:nvSpPr>
        <p:spPr>
          <a:xfrm>
            <a:off x="514350" y="285750"/>
            <a:ext cx="5243619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32"/>
          <p:cNvSpPr txBox="1"/>
          <p:nvPr>
            <p:ph idx="12" type="sldNum"/>
          </p:nvPr>
        </p:nvSpPr>
        <p:spPr>
          <a:xfrm>
            <a:off x="8146839" y="285750"/>
            <a:ext cx="482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788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788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788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788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788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788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788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788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788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dpis a obsah" type="obj">
  <p:cSld name="OBJEC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7"/>
          <p:cNvSpPr txBox="1"/>
          <p:nvPr>
            <p:ph type="title"/>
          </p:nvPr>
        </p:nvSpPr>
        <p:spPr>
          <a:xfrm>
            <a:off x="2171700" y="573280"/>
            <a:ext cx="6457950" cy="9697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7"/>
          <p:cNvSpPr txBox="1"/>
          <p:nvPr>
            <p:ph idx="1" type="body"/>
          </p:nvPr>
        </p:nvSpPr>
        <p:spPr>
          <a:xfrm>
            <a:off x="514350" y="1645920"/>
            <a:ext cx="8115300" cy="30180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" name="Google Shape;22;p17"/>
          <p:cNvSpPr txBox="1"/>
          <p:nvPr>
            <p:ph idx="10" type="dt"/>
          </p:nvPr>
        </p:nvSpPr>
        <p:spPr>
          <a:xfrm>
            <a:off x="6446520" y="4767263"/>
            <a:ext cx="218313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7"/>
          <p:cNvSpPr txBox="1"/>
          <p:nvPr>
            <p:ph idx="11" type="ftr"/>
          </p:nvPr>
        </p:nvSpPr>
        <p:spPr>
          <a:xfrm>
            <a:off x="514350" y="4766884"/>
            <a:ext cx="58293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17"/>
          <p:cNvSpPr txBox="1"/>
          <p:nvPr>
            <p:ph idx="12" type="sldNum"/>
          </p:nvPr>
        </p:nvSpPr>
        <p:spPr>
          <a:xfrm>
            <a:off x="6572250" y="285750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788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788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788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788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788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788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788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788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788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Záhlaví oddílu" showMasterSp="0" type="secHead">
  <p:cSld name="SECTION_HEADER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0-HD-BTM.png" id="26" name="Google Shape;26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3281362"/>
            <a:ext cx="9144000" cy="1862138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18"/>
          <p:cNvSpPr txBox="1"/>
          <p:nvPr>
            <p:ph type="title"/>
          </p:nvPr>
        </p:nvSpPr>
        <p:spPr>
          <a:xfrm>
            <a:off x="514351" y="565150"/>
            <a:ext cx="8115299" cy="210145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entury Gothic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8"/>
          <p:cNvSpPr txBox="1"/>
          <p:nvPr>
            <p:ph idx="1" type="body"/>
          </p:nvPr>
        </p:nvSpPr>
        <p:spPr>
          <a:xfrm>
            <a:off x="768350" y="2731294"/>
            <a:ext cx="7867650" cy="7167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650"/>
              <a:buNone/>
              <a:defRPr sz="165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  <a:defRPr sz="135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9" name="Google Shape;29;p18"/>
          <p:cNvSpPr txBox="1"/>
          <p:nvPr>
            <p:ph idx="10" type="dt"/>
          </p:nvPr>
        </p:nvSpPr>
        <p:spPr>
          <a:xfrm>
            <a:off x="5860839" y="285750"/>
            <a:ext cx="218313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8"/>
          <p:cNvSpPr txBox="1"/>
          <p:nvPr>
            <p:ph idx="11" type="ftr"/>
          </p:nvPr>
        </p:nvSpPr>
        <p:spPr>
          <a:xfrm>
            <a:off x="514350" y="285751"/>
            <a:ext cx="5243619" cy="2730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8"/>
          <p:cNvSpPr txBox="1"/>
          <p:nvPr>
            <p:ph idx="12" type="sldNum"/>
          </p:nvPr>
        </p:nvSpPr>
        <p:spPr>
          <a:xfrm>
            <a:off x="8146839" y="285750"/>
            <a:ext cx="482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788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788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788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788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788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788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788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788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788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va obsahy" type="twoObj">
  <p:cSld name="TWO_OBJECTS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9"/>
          <p:cNvSpPr txBox="1"/>
          <p:nvPr>
            <p:ph type="title"/>
          </p:nvPr>
        </p:nvSpPr>
        <p:spPr>
          <a:xfrm>
            <a:off x="2171700" y="573280"/>
            <a:ext cx="6457950" cy="9697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9"/>
          <p:cNvSpPr txBox="1"/>
          <p:nvPr>
            <p:ph idx="1" type="body"/>
          </p:nvPr>
        </p:nvSpPr>
        <p:spPr>
          <a:xfrm>
            <a:off x="514350" y="1645920"/>
            <a:ext cx="4000500" cy="30180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" name="Google Shape;35;p19"/>
          <p:cNvSpPr txBox="1"/>
          <p:nvPr>
            <p:ph idx="2" type="body"/>
          </p:nvPr>
        </p:nvSpPr>
        <p:spPr>
          <a:xfrm>
            <a:off x="4629150" y="1645920"/>
            <a:ext cx="4000500" cy="30180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19"/>
          <p:cNvSpPr txBox="1"/>
          <p:nvPr>
            <p:ph idx="10" type="dt"/>
          </p:nvPr>
        </p:nvSpPr>
        <p:spPr>
          <a:xfrm>
            <a:off x="6446520" y="4767263"/>
            <a:ext cx="218313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19"/>
          <p:cNvSpPr txBox="1"/>
          <p:nvPr>
            <p:ph idx="11" type="ftr"/>
          </p:nvPr>
        </p:nvSpPr>
        <p:spPr>
          <a:xfrm>
            <a:off x="514350" y="4766884"/>
            <a:ext cx="58293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9"/>
          <p:cNvSpPr txBox="1"/>
          <p:nvPr>
            <p:ph idx="12" type="sldNum"/>
          </p:nvPr>
        </p:nvSpPr>
        <p:spPr>
          <a:xfrm>
            <a:off x="6572250" y="285750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788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788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788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788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788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788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788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788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788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ovnání" type="twoTxTwoObj">
  <p:cSld name="TWO_OBJECTS_WITH_TEX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0"/>
          <p:cNvSpPr txBox="1"/>
          <p:nvPr>
            <p:ph type="title"/>
          </p:nvPr>
        </p:nvSpPr>
        <p:spPr>
          <a:xfrm>
            <a:off x="2171700" y="571500"/>
            <a:ext cx="6457950" cy="9715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20"/>
          <p:cNvSpPr txBox="1"/>
          <p:nvPr>
            <p:ph idx="1" type="body"/>
          </p:nvPr>
        </p:nvSpPr>
        <p:spPr>
          <a:xfrm>
            <a:off x="685807" y="1637852"/>
            <a:ext cx="3809993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b="0" sz="21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42" name="Google Shape;42;p20"/>
          <p:cNvSpPr txBox="1"/>
          <p:nvPr>
            <p:ph idx="2" type="body"/>
          </p:nvPr>
        </p:nvSpPr>
        <p:spPr>
          <a:xfrm>
            <a:off x="514351" y="2349500"/>
            <a:ext cx="3983831" cy="23145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3" name="Google Shape;43;p20"/>
          <p:cNvSpPr txBox="1"/>
          <p:nvPr>
            <p:ph idx="3" type="body"/>
          </p:nvPr>
        </p:nvSpPr>
        <p:spPr>
          <a:xfrm>
            <a:off x="4800600" y="1637852"/>
            <a:ext cx="3829050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b="0" sz="21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44" name="Google Shape;44;p20"/>
          <p:cNvSpPr txBox="1"/>
          <p:nvPr>
            <p:ph idx="4" type="body"/>
          </p:nvPr>
        </p:nvSpPr>
        <p:spPr>
          <a:xfrm>
            <a:off x="4629150" y="2349500"/>
            <a:ext cx="4000500" cy="23145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5" name="Google Shape;45;p20"/>
          <p:cNvSpPr txBox="1"/>
          <p:nvPr>
            <p:ph idx="10" type="dt"/>
          </p:nvPr>
        </p:nvSpPr>
        <p:spPr>
          <a:xfrm>
            <a:off x="6446520" y="4767263"/>
            <a:ext cx="218313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20"/>
          <p:cNvSpPr txBox="1"/>
          <p:nvPr>
            <p:ph idx="11" type="ftr"/>
          </p:nvPr>
        </p:nvSpPr>
        <p:spPr>
          <a:xfrm>
            <a:off x="514350" y="4766884"/>
            <a:ext cx="58293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0"/>
          <p:cNvSpPr txBox="1"/>
          <p:nvPr>
            <p:ph idx="12" type="sldNum"/>
          </p:nvPr>
        </p:nvSpPr>
        <p:spPr>
          <a:xfrm>
            <a:off x="6572250" y="285750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788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788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788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788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788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788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788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788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788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Jenom nadpis" type="titleOnly">
  <p:cSld name="TITLE_ONLY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1"/>
          <p:cNvSpPr txBox="1"/>
          <p:nvPr>
            <p:ph type="title"/>
          </p:nvPr>
        </p:nvSpPr>
        <p:spPr>
          <a:xfrm>
            <a:off x="2171700" y="573280"/>
            <a:ext cx="6457950" cy="9697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21"/>
          <p:cNvSpPr txBox="1"/>
          <p:nvPr>
            <p:ph idx="10" type="dt"/>
          </p:nvPr>
        </p:nvSpPr>
        <p:spPr>
          <a:xfrm>
            <a:off x="6446520" y="4767263"/>
            <a:ext cx="218313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1"/>
          <p:cNvSpPr txBox="1"/>
          <p:nvPr>
            <p:ph idx="11" type="ftr"/>
          </p:nvPr>
        </p:nvSpPr>
        <p:spPr>
          <a:xfrm>
            <a:off x="514350" y="4766884"/>
            <a:ext cx="58293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1"/>
          <p:cNvSpPr txBox="1"/>
          <p:nvPr>
            <p:ph idx="12" type="sldNum"/>
          </p:nvPr>
        </p:nvSpPr>
        <p:spPr>
          <a:xfrm>
            <a:off x="6572250" y="285750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788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788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788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788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788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788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788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788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788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ázdný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2"/>
          <p:cNvSpPr txBox="1"/>
          <p:nvPr>
            <p:ph idx="10" type="dt"/>
          </p:nvPr>
        </p:nvSpPr>
        <p:spPr>
          <a:xfrm>
            <a:off x="6446520" y="4767263"/>
            <a:ext cx="218313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22"/>
          <p:cNvSpPr txBox="1"/>
          <p:nvPr>
            <p:ph idx="11" type="ftr"/>
          </p:nvPr>
        </p:nvSpPr>
        <p:spPr>
          <a:xfrm>
            <a:off x="514350" y="4766884"/>
            <a:ext cx="58293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2"/>
          <p:cNvSpPr txBox="1"/>
          <p:nvPr>
            <p:ph idx="12" type="sldNum"/>
          </p:nvPr>
        </p:nvSpPr>
        <p:spPr>
          <a:xfrm>
            <a:off x="6572250" y="285750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788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788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788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788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788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788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788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788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788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sah s titulkem" type="objTx">
  <p:cSld name="OBJECT_WITH_CAPTION_TEXT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3"/>
          <p:cNvSpPr txBox="1"/>
          <p:nvPr>
            <p:ph type="title"/>
          </p:nvPr>
        </p:nvSpPr>
        <p:spPr>
          <a:xfrm>
            <a:off x="514350" y="1143000"/>
            <a:ext cx="3086100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entury Gothic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3"/>
          <p:cNvSpPr txBox="1"/>
          <p:nvPr>
            <p:ph idx="1" type="body"/>
          </p:nvPr>
        </p:nvSpPr>
        <p:spPr>
          <a:xfrm>
            <a:off x="3746686" y="560070"/>
            <a:ext cx="4882964" cy="41039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0" name="Google Shape;60;p23"/>
          <p:cNvSpPr txBox="1"/>
          <p:nvPr>
            <p:ph idx="2" type="body"/>
          </p:nvPr>
        </p:nvSpPr>
        <p:spPr>
          <a:xfrm>
            <a:off x="514350" y="2343150"/>
            <a:ext cx="3086100" cy="23208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050"/>
              <a:buNone/>
              <a:defRPr sz="105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750"/>
              <a:buNone/>
              <a:defRPr sz="75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750"/>
              <a:buNone/>
              <a:defRPr sz="75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750"/>
              <a:buNone/>
              <a:defRPr sz="75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750"/>
              <a:buNone/>
              <a:defRPr sz="75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750"/>
              <a:buNone/>
              <a:defRPr sz="75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750"/>
              <a:buNone/>
              <a:defRPr sz="750"/>
            </a:lvl9pPr>
          </a:lstStyle>
          <a:p/>
        </p:txBody>
      </p:sp>
      <p:sp>
        <p:nvSpPr>
          <p:cNvPr id="61" name="Google Shape;61;p23"/>
          <p:cNvSpPr txBox="1"/>
          <p:nvPr>
            <p:ph idx="10" type="dt"/>
          </p:nvPr>
        </p:nvSpPr>
        <p:spPr>
          <a:xfrm>
            <a:off x="6446520" y="4767263"/>
            <a:ext cx="218313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23"/>
          <p:cNvSpPr txBox="1"/>
          <p:nvPr>
            <p:ph idx="11" type="ftr"/>
          </p:nvPr>
        </p:nvSpPr>
        <p:spPr>
          <a:xfrm>
            <a:off x="514350" y="4766884"/>
            <a:ext cx="58293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3"/>
          <p:cNvSpPr txBox="1"/>
          <p:nvPr>
            <p:ph idx="12" type="sldNum"/>
          </p:nvPr>
        </p:nvSpPr>
        <p:spPr>
          <a:xfrm>
            <a:off x="6572250" y="285750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788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788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788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788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788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788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788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788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788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rázek s titulkem" type="picTx">
  <p:cSld name="PICTURE_WITH_CAPTION_TEX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4"/>
          <p:cNvSpPr txBox="1"/>
          <p:nvPr>
            <p:ph type="title"/>
          </p:nvPr>
        </p:nvSpPr>
        <p:spPr>
          <a:xfrm>
            <a:off x="514350" y="1143000"/>
            <a:ext cx="5154930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entury Gothic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4"/>
          <p:cNvSpPr/>
          <p:nvPr>
            <p:ph idx="2" type="pic"/>
          </p:nvPr>
        </p:nvSpPr>
        <p:spPr>
          <a:xfrm>
            <a:off x="5895928" y="563431"/>
            <a:ext cx="2733722" cy="4100582"/>
          </a:xfrm>
          <a:prstGeom prst="rect">
            <a:avLst/>
          </a:prstGeom>
          <a:noFill/>
          <a:ln>
            <a:noFill/>
          </a:ln>
        </p:spPr>
      </p:sp>
      <p:sp>
        <p:nvSpPr>
          <p:cNvPr id="67" name="Google Shape;67;p24"/>
          <p:cNvSpPr txBox="1"/>
          <p:nvPr>
            <p:ph idx="1" type="body"/>
          </p:nvPr>
        </p:nvSpPr>
        <p:spPr>
          <a:xfrm>
            <a:off x="514350" y="2343150"/>
            <a:ext cx="5154930" cy="23208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050"/>
              <a:buNone/>
              <a:defRPr sz="105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750"/>
              <a:buNone/>
              <a:defRPr sz="75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750"/>
              <a:buNone/>
              <a:defRPr sz="75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750"/>
              <a:buNone/>
              <a:defRPr sz="75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750"/>
              <a:buNone/>
              <a:defRPr sz="75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750"/>
              <a:buNone/>
              <a:defRPr sz="75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750"/>
              <a:buNone/>
              <a:defRPr sz="750"/>
            </a:lvl9pPr>
          </a:lstStyle>
          <a:p/>
        </p:txBody>
      </p:sp>
      <p:sp>
        <p:nvSpPr>
          <p:cNvPr id="68" name="Google Shape;68;p24"/>
          <p:cNvSpPr txBox="1"/>
          <p:nvPr>
            <p:ph idx="10" type="dt"/>
          </p:nvPr>
        </p:nvSpPr>
        <p:spPr>
          <a:xfrm>
            <a:off x="6446520" y="4767263"/>
            <a:ext cx="218313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24"/>
          <p:cNvSpPr txBox="1"/>
          <p:nvPr>
            <p:ph idx="11" type="ftr"/>
          </p:nvPr>
        </p:nvSpPr>
        <p:spPr>
          <a:xfrm>
            <a:off x="514350" y="4766884"/>
            <a:ext cx="58293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4"/>
          <p:cNvSpPr txBox="1"/>
          <p:nvPr>
            <p:ph idx="12" type="sldNum"/>
          </p:nvPr>
        </p:nvSpPr>
        <p:spPr>
          <a:xfrm>
            <a:off x="6572250" y="285750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788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788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788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788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788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788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788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788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788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19" Type="http://schemas.openxmlformats.org/officeDocument/2006/relationships/theme" Target="../theme/theme2.xml"/><Relationship Id="rId6" Type="http://schemas.openxmlformats.org/officeDocument/2006/relationships/slideLayout" Target="../slideLayouts/slideLayout5.xml"/><Relationship Id="rId18" Type="http://schemas.openxmlformats.org/officeDocument/2006/relationships/slideLayout" Target="../slideLayouts/slideLayout17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0-HD-TOP.png" id="6" name="Google Shape;6;p15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9144000" cy="108108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5"/>
          <p:cNvSpPr txBox="1"/>
          <p:nvPr>
            <p:ph type="title"/>
          </p:nvPr>
        </p:nvSpPr>
        <p:spPr>
          <a:xfrm>
            <a:off x="2171700" y="573280"/>
            <a:ext cx="6457950" cy="9697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entury Gothic"/>
              <a:buNone/>
              <a:defRPr b="0" i="0" sz="3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5"/>
          <p:cNvSpPr txBox="1"/>
          <p:nvPr>
            <p:ph idx="1" type="body"/>
          </p:nvPr>
        </p:nvSpPr>
        <p:spPr>
          <a:xfrm>
            <a:off x="514350" y="1645920"/>
            <a:ext cx="8115300" cy="30180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3375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650"/>
              <a:buFont typeface="Arial"/>
              <a:buChar char="•"/>
              <a:defRPr b="0" i="0" sz="16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2385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14325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04800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04800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04800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04800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04800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04800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9" name="Google Shape;9;p15"/>
          <p:cNvSpPr txBox="1"/>
          <p:nvPr>
            <p:ph idx="10" type="dt"/>
          </p:nvPr>
        </p:nvSpPr>
        <p:spPr>
          <a:xfrm>
            <a:off x="6446520" y="4767263"/>
            <a:ext cx="218313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788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0" name="Google Shape;10;p15"/>
          <p:cNvSpPr txBox="1"/>
          <p:nvPr>
            <p:ph idx="11" type="ftr"/>
          </p:nvPr>
        </p:nvSpPr>
        <p:spPr>
          <a:xfrm>
            <a:off x="514350" y="4766884"/>
            <a:ext cx="58293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788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" name="Google Shape;11;p15"/>
          <p:cNvSpPr txBox="1"/>
          <p:nvPr>
            <p:ph idx="12" type="sldNum"/>
          </p:nvPr>
        </p:nvSpPr>
        <p:spPr>
          <a:xfrm>
            <a:off x="6572250" y="285750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788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788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788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788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788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788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788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788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788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forms.office.com/e/9BjepXKFAN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"/>
          <p:cNvSpPr txBox="1"/>
          <p:nvPr>
            <p:ph type="ctrTitle"/>
          </p:nvPr>
        </p:nvSpPr>
        <p:spPr>
          <a:xfrm>
            <a:off x="1028700" y="1352554"/>
            <a:ext cx="7086600" cy="13688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Century Gothic"/>
              <a:buNone/>
            </a:pPr>
            <a:r>
              <a:rPr lang="cs-CZ"/>
              <a:t>ZÁLOHOVÁNÍ DAT</a:t>
            </a:r>
            <a:endParaRPr/>
          </a:p>
        </p:txBody>
      </p:sp>
      <p:sp>
        <p:nvSpPr>
          <p:cNvPr id="145" name="Google Shape;145;p1"/>
          <p:cNvSpPr txBox="1"/>
          <p:nvPr>
            <p:ph idx="1" type="subTitle"/>
          </p:nvPr>
        </p:nvSpPr>
        <p:spPr>
          <a:xfrm>
            <a:off x="1028700" y="2724150"/>
            <a:ext cx="7542094" cy="13688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br>
              <a:rPr b="0" lang="cs-CZ"/>
            </a:br>
            <a:r>
              <a:rPr b="0" i="0" lang="cs-CZ" sz="1800" u="none" strike="noStrike">
                <a:solidFill>
                  <a:srgbClr val="ADADAD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INFORMATIKA, 9. ROČNÍK, Č. 04/2025</a:t>
            </a:r>
            <a:endParaRPr b="0"/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ADADAD"/>
              </a:buClr>
              <a:buSzPct val="100000"/>
              <a:buNone/>
            </a:pPr>
            <a:r>
              <a:rPr b="0" i="0" lang="cs-CZ" sz="1800" u="none" strike="noStrike">
                <a:solidFill>
                  <a:srgbClr val="ADADAD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JAN ŠIMEČEK, 18.01.2025</a:t>
            </a:r>
            <a:endParaRPr b="0"/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br>
              <a:rPr b="0" lang="cs-CZ"/>
            </a:br>
            <a:br>
              <a:rPr b="0" lang="cs-CZ"/>
            </a:b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9"/>
          <p:cNvSpPr txBox="1"/>
          <p:nvPr>
            <p:ph type="title"/>
          </p:nvPr>
        </p:nvSpPr>
        <p:spPr>
          <a:xfrm>
            <a:off x="2171700" y="573280"/>
            <a:ext cx="6457950" cy="9697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entury Gothic"/>
              <a:buNone/>
            </a:pPr>
            <a:r>
              <a:rPr lang="cs-CZ" sz="3000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PROČ JE STRATEGIE 3-2-1 DŮLEŽITÁ?</a:t>
            </a:r>
            <a:endParaRPr/>
          </a:p>
        </p:txBody>
      </p:sp>
      <p:sp>
        <p:nvSpPr>
          <p:cNvPr id="199" name="Google Shape;199;p9"/>
          <p:cNvSpPr txBox="1"/>
          <p:nvPr>
            <p:ph idx="1" type="body"/>
          </p:nvPr>
        </p:nvSpPr>
        <p:spPr>
          <a:xfrm>
            <a:off x="630150" y="1825849"/>
            <a:ext cx="7883700" cy="283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50"/>
              <a:buNone/>
            </a:pPr>
            <a:r>
              <a:rPr lang="cs-CZ" sz="22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Pokud se něco stane s jedním úložištěm, máme další zálohy na jiných místech. Tím minimalizujeme riziko ztráty dat.</a:t>
            </a:r>
            <a:endParaRPr sz="225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3"/>
          <p:cNvSpPr txBox="1"/>
          <p:nvPr>
            <p:ph type="title"/>
          </p:nvPr>
        </p:nvSpPr>
        <p:spPr>
          <a:xfrm>
            <a:off x="2171700" y="573280"/>
            <a:ext cx="6457950" cy="9697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cs-CZ"/>
              <a:t>Zálohujete si svoje mobily?</a:t>
            </a:r>
            <a:endParaRPr/>
          </a:p>
        </p:txBody>
      </p:sp>
      <p:sp>
        <p:nvSpPr>
          <p:cNvPr id="205" name="Google Shape;205;p33"/>
          <p:cNvSpPr txBox="1"/>
          <p:nvPr>
            <p:ph idx="1" type="body"/>
          </p:nvPr>
        </p:nvSpPr>
        <p:spPr>
          <a:xfrm>
            <a:off x="238205" y="1406179"/>
            <a:ext cx="8821270" cy="33886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</a:pPr>
            <a:r>
              <a:rPr b="1" lang="cs-CZ" sz="1600"/>
              <a:t>Proč zálohovat mobil?</a:t>
            </a:r>
            <a:endParaRPr/>
          </a:p>
          <a:p>
            <a:pPr indent="-342900" lvl="1" marL="9144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b="1" lang="cs-CZ" sz="1600"/>
              <a:t>Chraňte svá data:</a:t>
            </a:r>
            <a:r>
              <a:rPr lang="cs-CZ" sz="1600"/>
              <a:t> Ztráta nebo poškození mobilu může způsobit nenávratnou ztrátu fotek, kontaktů nebo dokumentů.</a:t>
            </a:r>
            <a:endParaRPr/>
          </a:p>
          <a:p>
            <a:pPr indent="-342900" lvl="1" marL="9144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b="1" lang="cs-CZ" sz="1600"/>
              <a:t>Jednoduché obnovení:</a:t>
            </a:r>
            <a:r>
              <a:rPr lang="cs-CZ" sz="1600"/>
              <a:t> V případě ztráty nebo změny telefonu můžete snadno obnovit všechna data.</a:t>
            </a:r>
            <a:endParaRPr/>
          </a:p>
          <a:p>
            <a:pPr indent="-342900" lvl="1" marL="9144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b="1" lang="cs-CZ" sz="1600"/>
              <a:t>Bezpečnost:</a:t>
            </a:r>
            <a:r>
              <a:rPr lang="cs-CZ" sz="1600"/>
              <a:t> Zálohování pomáhá chránit data před hackerskými útočíky nebo virem.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</a:pPr>
            <a:r>
              <a:rPr b="1" lang="cs-CZ" sz="1600"/>
              <a:t>Možná řešení:</a:t>
            </a:r>
            <a:endParaRPr/>
          </a:p>
          <a:p>
            <a:pPr indent="-342900" lvl="1" marL="9144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b="1" lang="cs-CZ" sz="1600"/>
              <a:t>Cloudová záloha:</a:t>
            </a:r>
            <a:r>
              <a:rPr lang="cs-CZ" sz="1600"/>
              <a:t> Využijte služby jako Google Drive, iCloud nebo OneDrive.</a:t>
            </a:r>
            <a:endParaRPr/>
          </a:p>
          <a:p>
            <a:pPr indent="-342900" lvl="1" marL="9144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b="1" lang="cs-CZ" sz="1600"/>
              <a:t>Fyzická záloha:</a:t>
            </a:r>
            <a:r>
              <a:rPr lang="cs-CZ" sz="1600"/>
              <a:t> Pravidelně přenášejte data do počítače nebo na externí disk.</a:t>
            </a:r>
            <a:endParaRPr/>
          </a:p>
          <a:p>
            <a:pPr indent="-342900" lvl="1" marL="9144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b="1" lang="cs-CZ" sz="1600"/>
              <a:t>Automatické zálohování:</a:t>
            </a:r>
            <a:r>
              <a:rPr lang="cs-CZ" sz="1600"/>
              <a:t> Nastavte si pravidelné automatické zálohy na svém zařízení.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4"/>
          <p:cNvSpPr txBox="1"/>
          <p:nvPr>
            <p:ph type="title"/>
          </p:nvPr>
        </p:nvSpPr>
        <p:spPr>
          <a:xfrm>
            <a:off x="2171700" y="573280"/>
            <a:ext cx="6457950" cy="9697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cs-CZ"/>
              <a:t>Co děláte když přecházíte na nový telefon?</a:t>
            </a:r>
            <a:endParaRPr/>
          </a:p>
        </p:txBody>
      </p:sp>
      <p:sp>
        <p:nvSpPr>
          <p:cNvPr id="211" name="Google Shape;211;p34"/>
          <p:cNvSpPr txBox="1"/>
          <p:nvPr>
            <p:ph idx="1" type="body"/>
          </p:nvPr>
        </p:nvSpPr>
        <p:spPr>
          <a:xfrm>
            <a:off x="161365" y="1444598"/>
            <a:ext cx="8882743" cy="36114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</a:pPr>
            <a:r>
              <a:rPr b="1" lang="cs-CZ" sz="1700"/>
              <a:t>Tipy pro bezproblémový přechod: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b="1" lang="cs-CZ" sz="1700"/>
              <a:t>Zálohujte svůj starý telefon:</a:t>
            </a:r>
            <a:endParaRPr sz="1700"/>
          </a:p>
          <a:p>
            <a:pPr indent="-285750" lvl="1" marL="74295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cs-CZ" sz="1700"/>
              <a:t>Ujistěte se, že všechna data jsou uložená na cloudu (např. Google Drive, iCloud) nebo na fyzickém úložišti.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cs-CZ" sz="1700"/>
              <a:t>Zkontrolujte, zda jsou zálohované kontakty, fotky, zprávy a aplikace.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b="1" lang="cs-CZ" sz="1700"/>
              <a:t>Obnovení na novém zařízení:</a:t>
            </a:r>
            <a:endParaRPr sz="1700"/>
          </a:p>
          <a:p>
            <a:pPr indent="-285750" lvl="1" marL="74295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cs-CZ" sz="1700"/>
              <a:t>Při prvním nastavení nového telefonu vyberte možnost obnovení ze zálohy.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cs-CZ" sz="1700"/>
              <a:t>Zkontrolujte, že všechna data byla úspěšně přenesena.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b="1" lang="cs-CZ" sz="1700"/>
              <a:t>Zabezpečení starého zařízení:</a:t>
            </a:r>
            <a:endParaRPr sz="1700"/>
          </a:p>
          <a:p>
            <a:pPr indent="-285750" lvl="1" marL="74295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cs-CZ" sz="1700"/>
              <a:t>Odhlaste se ze všech účtů na starém telefonu.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cs-CZ" sz="1700"/>
              <a:t>Obnovte tovární nastavení, pokud zařízení plánujete prodat nebo darovat.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1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1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0"/>
          <p:cNvSpPr txBox="1"/>
          <p:nvPr>
            <p:ph type="title"/>
          </p:nvPr>
        </p:nvSpPr>
        <p:spPr>
          <a:xfrm>
            <a:off x="2171700" y="573280"/>
            <a:ext cx="6457950" cy="9697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entury Gothic"/>
              <a:buNone/>
            </a:pPr>
            <a:r>
              <a:rPr lang="cs-CZ"/>
              <a:t>PRAKTICKÁ ČÁST</a:t>
            </a:r>
            <a:endParaRPr/>
          </a:p>
        </p:txBody>
      </p:sp>
      <p:sp>
        <p:nvSpPr>
          <p:cNvPr id="217" name="Google Shape;217;p10"/>
          <p:cNvSpPr txBox="1"/>
          <p:nvPr>
            <p:ph idx="1" type="body"/>
          </p:nvPr>
        </p:nvSpPr>
        <p:spPr>
          <a:xfrm>
            <a:off x="514350" y="1645920"/>
            <a:ext cx="8115300" cy="30180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71450" lvl="0" marL="1714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</a:pPr>
            <a:r>
              <a:rPr lang="cs-CZ"/>
              <a:t>Rozdělte se do skupin a navrhněte zálohovací plán pro jednu z těchto situací:</a:t>
            </a:r>
            <a:endParaRPr/>
          </a:p>
          <a:p>
            <a:pPr indent="-171450" lvl="1" marL="51435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500"/>
              <a:buChar char="•"/>
            </a:pPr>
            <a:r>
              <a:rPr b="1" lang="cs-CZ"/>
              <a:t>Student</a:t>
            </a:r>
            <a:r>
              <a:rPr lang="cs-CZ"/>
              <a:t>: Potřebuje uložit školní projekty a fotky.</a:t>
            </a:r>
            <a:endParaRPr/>
          </a:p>
          <a:p>
            <a:pPr indent="-171450" lvl="1" marL="51435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500"/>
              <a:buChar char="•"/>
            </a:pPr>
            <a:r>
              <a:rPr b="1" lang="cs-CZ"/>
              <a:t>Rodina</a:t>
            </a:r>
            <a:r>
              <a:rPr lang="cs-CZ"/>
              <a:t>: Chce zálohovat rodinné fotky a důležité dokumenty.</a:t>
            </a:r>
            <a:endParaRPr/>
          </a:p>
          <a:p>
            <a:pPr indent="-171450" lvl="1" marL="51435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500"/>
              <a:buChar char="•"/>
            </a:pPr>
            <a:r>
              <a:rPr b="1" lang="cs-CZ"/>
              <a:t>Firma</a:t>
            </a:r>
            <a:r>
              <a:rPr lang="cs-CZ"/>
              <a:t>: Uchovává důležité databáze.</a:t>
            </a:r>
            <a:endParaRPr/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</a:pPr>
            <a:r>
              <a:rPr b="1" lang="cs-CZ"/>
              <a:t>Otázky pro vaše řešení:</a:t>
            </a:r>
            <a:endParaRPr/>
          </a:p>
          <a:p>
            <a:pPr indent="-171450" lvl="1" marL="51435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entury Gothic"/>
              <a:buAutoNum type="arabicPeriod"/>
            </a:pPr>
            <a:r>
              <a:rPr lang="cs-CZ"/>
              <a:t>Kam budou data zálohována (cloud, fyzický disk, kombinace)?</a:t>
            </a:r>
            <a:endParaRPr/>
          </a:p>
          <a:p>
            <a:pPr indent="-171450" lvl="1" marL="51435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entury Gothic"/>
              <a:buAutoNum type="arabicPeriod"/>
            </a:pPr>
            <a:r>
              <a:rPr lang="cs-CZ"/>
              <a:t>Jak často bude probíhat záloha?</a:t>
            </a:r>
            <a:endParaRPr/>
          </a:p>
          <a:p>
            <a:pPr indent="-171450" lvl="1" marL="51435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entury Gothic"/>
              <a:buAutoNum type="arabicPeriod"/>
            </a:pPr>
            <a:r>
              <a:rPr lang="cs-CZ"/>
              <a:t>Jak bude plán chránit data před ztrátou nebo zničením?</a:t>
            </a:r>
            <a:endParaRPr/>
          </a:p>
          <a:p>
            <a:pPr indent="-66675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650"/>
              <a:buNone/>
            </a:pPr>
            <a:r>
              <a:t/>
            </a:r>
            <a:endParaRPr/>
          </a:p>
          <a:p>
            <a:pPr indent="-66675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65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3273f3502b8_0_0"/>
          <p:cNvSpPr txBox="1"/>
          <p:nvPr>
            <p:ph type="title"/>
          </p:nvPr>
        </p:nvSpPr>
        <p:spPr>
          <a:xfrm>
            <a:off x="2171700" y="573280"/>
            <a:ext cx="6458100" cy="969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Čemu se budeme věnovat příštích 5 měsíců?</a:t>
            </a:r>
            <a:endParaRPr/>
          </a:p>
        </p:txBody>
      </p:sp>
      <p:sp>
        <p:nvSpPr>
          <p:cNvPr id="223" name="Google Shape;223;g3273f3502b8_0_0"/>
          <p:cNvSpPr txBox="1"/>
          <p:nvPr>
            <p:ph idx="1" type="body"/>
          </p:nvPr>
        </p:nvSpPr>
        <p:spPr>
          <a:xfrm>
            <a:off x="514350" y="1645920"/>
            <a:ext cx="8115300" cy="3018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t/>
            </a:r>
            <a:endParaRPr sz="21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100">
                <a:latin typeface="Arial"/>
                <a:ea typeface="Arial"/>
                <a:cs typeface="Arial"/>
                <a:sym typeface="Arial"/>
              </a:rPr>
              <a:t>Můžete to ovlivnit:</a:t>
            </a:r>
            <a:endParaRPr sz="2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100">
                <a:latin typeface="Arial"/>
                <a:ea typeface="Arial"/>
                <a:cs typeface="Arial"/>
                <a:sym typeface="Arial"/>
              </a:rPr>
              <a:t>Jaká dovednost z oblasti IT se vám bude hodit na další škole? </a:t>
            </a:r>
            <a:endParaRPr sz="2100"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100">
                <a:latin typeface="Arial"/>
                <a:ea typeface="Arial"/>
                <a:cs typeface="Arial"/>
                <a:sym typeface="Arial"/>
              </a:rPr>
              <a:t>Co byste se chtěli naučit a proč?</a:t>
            </a:r>
            <a:endParaRPr sz="2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rPr lang="cs-CZ" sz="2100"/>
              <a:t>Odpovídejte na: </a:t>
            </a:r>
            <a:endParaRPr sz="2100"/>
          </a:p>
          <a:p>
            <a:pPr indent="0" lvl="0" marL="0" rtl="0" algn="l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t/>
            </a:r>
            <a:endParaRPr sz="21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500" u="sng">
                <a:latin typeface="Arial"/>
                <a:ea typeface="Arial"/>
                <a:cs typeface="Arial"/>
                <a:sym typeface="Arial"/>
                <a:hlinkClick r:id="rId3"/>
              </a:rPr>
              <a:t>https://forms.office.com/e/9BjepXKFAN</a:t>
            </a:r>
            <a:endParaRPr sz="2500"/>
          </a:p>
          <a:p>
            <a:pPr indent="0" lvl="0" marL="0" marR="0" rtl="0" algn="l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t/>
            </a:r>
            <a:endParaRPr sz="215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1"/>
          <p:cNvSpPr txBox="1"/>
          <p:nvPr>
            <p:ph type="title"/>
          </p:nvPr>
        </p:nvSpPr>
        <p:spPr>
          <a:xfrm>
            <a:off x="2171700" y="573280"/>
            <a:ext cx="6457950" cy="9697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entury Gothic"/>
              <a:buNone/>
            </a:pPr>
            <a:r>
              <a:rPr lang="cs-CZ" sz="3000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ZÁVĚREČNÝ KVÍZ</a:t>
            </a:r>
            <a:endParaRPr/>
          </a:p>
        </p:txBody>
      </p:sp>
      <p:sp>
        <p:nvSpPr>
          <p:cNvPr id="229" name="Google Shape;229;p11"/>
          <p:cNvSpPr txBox="1"/>
          <p:nvPr>
            <p:ph idx="1" type="body"/>
          </p:nvPr>
        </p:nvSpPr>
        <p:spPr>
          <a:xfrm>
            <a:off x="339061" y="1468498"/>
            <a:ext cx="8465877" cy="34310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7500" lnSpcReduction="2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94030"/>
              <a:buNone/>
            </a:pPr>
            <a:r>
              <a:rPr b="1" lang="cs-CZ"/>
              <a:t>Otázky: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ct val="94030"/>
              <a:buAutoNum type="arabicPeriod"/>
            </a:pPr>
            <a:r>
              <a:rPr lang="cs-CZ"/>
              <a:t>Co znamená zálohování dat?</a:t>
            </a:r>
            <a:endParaRPr/>
          </a:p>
          <a:p>
            <a:pPr indent="0" lvl="0" marL="127000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cs-CZ" sz="2000"/>
              <a:t>a) Ukládání dat do internetu</a:t>
            </a:r>
            <a:endParaRPr sz="2000"/>
          </a:p>
          <a:p>
            <a:pPr indent="0" lvl="0" marL="127000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cs-CZ" sz="2000"/>
              <a:t>b) Vytváření kopií souborů pro případ jejich ztráty</a:t>
            </a:r>
            <a:endParaRPr sz="2000"/>
          </a:p>
          <a:p>
            <a:pPr indent="0" lvl="0" marL="127000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cs-CZ" sz="2000"/>
              <a:t>c) Mazání nepotřebných souborů</a:t>
            </a:r>
            <a:endParaRPr sz="2000"/>
          </a:p>
          <a:p>
            <a:pPr indent="-342900" lvl="0" marL="34290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ct val="94030"/>
              <a:buAutoNum type="arabicPeriod" startAt="2"/>
            </a:pPr>
            <a:r>
              <a:rPr lang="cs-CZ"/>
              <a:t>Jaká je jedna z hlavních výhod cloudového úložiště?</a:t>
            </a:r>
            <a:endParaRPr/>
          </a:p>
          <a:p>
            <a:pPr indent="0" lvl="0" marL="127000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cs-CZ" sz="2000"/>
              <a:t>a) Data jsou dostupná odkudkoli</a:t>
            </a:r>
            <a:endParaRPr sz="2000"/>
          </a:p>
          <a:p>
            <a:pPr indent="0" lvl="0" marL="127000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cs-CZ" sz="2000"/>
              <a:t>b) Nízká cena</a:t>
            </a:r>
            <a:endParaRPr sz="2000"/>
          </a:p>
          <a:p>
            <a:pPr indent="0" lvl="0" marL="127000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cs-CZ" sz="2000"/>
              <a:t>c) Nemůže se k nim nikdo dostat</a:t>
            </a:r>
            <a:endParaRPr sz="2000"/>
          </a:p>
          <a:p>
            <a:pPr indent="-342900" lvl="0" marL="34290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ct val="94030"/>
              <a:buAutoNum type="arabicPeriod" startAt="3"/>
            </a:pPr>
            <a:r>
              <a:rPr lang="cs-CZ"/>
              <a:t>Jaká je nevýhoda fyzických disků?</a:t>
            </a:r>
            <a:endParaRPr/>
          </a:p>
          <a:p>
            <a:pPr indent="0" lvl="0" marL="127000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cs-CZ" sz="2000"/>
              <a:t>a) Vždy potřebují internet</a:t>
            </a:r>
            <a:endParaRPr/>
          </a:p>
          <a:p>
            <a:pPr indent="0" lvl="0" marL="127000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cs-CZ" sz="2000"/>
              <a:t>b) Mohou se poškodit nebo ztratit</a:t>
            </a:r>
            <a:endParaRPr sz="2000"/>
          </a:p>
          <a:p>
            <a:pPr indent="0" lvl="0" marL="127000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cs-CZ" sz="2000"/>
              <a:t>c) Automaticky ukládají data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2"/>
          <p:cNvSpPr txBox="1"/>
          <p:nvPr>
            <p:ph type="title"/>
          </p:nvPr>
        </p:nvSpPr>
        <p:spPr>
          <a:xfrm>
            <a:off x="2171700" y="573280"/>
            <a:ext cx="6457950" cy="9697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entury Gothic"/>
              <a:buNone/>
            </a:pPr>
            <a:r>
              <a:rPr lang="cs-CZ" sz="3000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ZÁVĚREČNÝ KVÍZ</a:t>
            </a:r>
            <a:endParaRPr/>
          </a:p>
        </p:txBody>
      </p:sp>
      <p:sp>
        <p:nvSpPr>
          <p:cNvPr id="235" name="Google Shape;235;p12"/>
          <p:cNvSpPr txBox="1"/>
          <p:nvPr>
            <p:ph idx="1" type="body"/>
          </p:nvPr>
        </p:nvSpPr>
        <p:spPr>
          <a:xfrm>
            <a:off x="514350" y="1502962"/>
            <a:ext cx="8513644" cy="34446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94030"/>
              <a:buAutoNum type="arabicPeriod" startAt="4"/>
            </a:pPr>
            <a:r>
              <a:rPr lang="cs-CZ"/>
              <a:t>Co je příkladem cloudové služby?</a:t>
            </a:r>
            <a:endParaRPr/>
          </a:p>
          <a:p>
            <a:pPr indent="0" lvl="0" marL="127000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cs-CZ" sz="2000"/>
              <a:t>a) USB flash disk </a:t>
            </a:r>
            <a:endParaRPr sz="2000"/>
          </a:p>
          <a:p>
            <a:pPr indent="0" lvl="0" marL="127000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cs-CZ" sz="2000"/>
              <a:t>b) Google Drive </a:t>
            </a:r>
            <a:endParaRPr sz="2000"/>
          </a:p>
          <a:p>
            <a:pPr indent="0" lvl="0" marL="127000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cs-CZ" sz="2000"/>
              <a:t>c) NAS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ct val="94030"/>
              <a:buAutoNum type="arabicPeriod" startAt="5"/>
            </a:pPr>
            <a:r>
              <a:rPr lang="cs-CZ"/>
              <a:t>Co znamená automatický zálohovací job?</a:t>
            </a:r>
            <a:endParaRPr/>
          </a:p>
          <a:p>
            <a:pPr indent="0" lvl="0" marL="127000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cs-CZ" sz="2000"/>
              <a:t>a) Ruční ukládání dat </a:t>
            </a:r>
            <a:endParaRPr sz="2000"/>
          </a:p>
          <a:p>
            <a:pPr indent="0" lvl="0" marL="127000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cs-CZ" sz="2000"/>
              <a:t>b) Nastavení pravidelného ukládání dat </a:t>
            </a:r>
            <a:endParaRPr sz="2000"/>
          </a:p>
          <a:p>
            <a:pPr indent="0" lvl="0" marL="127000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cs-CZ" sz="2000"/>
              <a:t>c) Jednorázové smazání souborů</a:t>
            </a:r>
            <a:endParaRPr sz="2000"/>
          </a:p>
          <a:p>
            <a:pPr indent="-342900" lvl="0" marL="34290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ct val="94030"/>
              <a:buAutoNum type="arabicPeriod" startAt="6"/>
            </a:pPr>
            <a:r>
              <a:rPr lang="cs-CZ"/>
              <a:t>Kolik kopií dat zahrnuje strategie 3-2-1?</a:t>
            </a:r>
            <a:endParaRPr/>
          </a:p>
          <a:p>
            <a:pPr indent="0" lvl="0" marL="127000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cs-CZ" sz="2000"/>
              <a:t>a) 2 </a:t>
            </a:r>
            <a:endParaRPr sz="2000"/>
          </a:p>
          <a:p>
            <a:pPr indent="0" lvl="0" marL="127000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cs-CZ" sz="2000"/>
              <a:t>b) 3 </a:t>
            </a:r>
            <a:endParaRPr sz="2000"/>
          </a:p>
          <a:p>
            <a:pPr indent="0" lvl="0" marL="127000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cs-CZ" sz="2000"/>
              <a:t>c) 4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3"/>
          <p:cNvSpPr txBox="1"/>
          <p:nvPr>
            <p:ph type="title"/>
          </p:nvPr>
        </p:nvSpPr>
        <p:spPr>
          <a:xfrm>
            <a:off x="2171700" y="573280"/>
            <a:ext cx="6457950" cy="9697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entury Gothic"/>
              <a:buNone/>
            </a:pPr>
            <a:r>
              <a:rPr lang="cs-CZ" sz="3000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ZÁVĚREČNÝ KVÍZ</a:t>
            </a:r>
            <a:endParaRPr/>
          </a:p>
        </p:txBody>
      </p:sp>
      <p:sp>
        <p:nvSpPr>
          <p:cNvPr id="241" name="Google Shape;241;p13"/>
          <p:cNvSpPr txBox="1"/>
          <p:nvPr>
            <p:ph idx="1" type="body"/>
          </p:nvPr>
        </p:nvSpPr>
        <p:spPr>
          <a:xfrm>
            <a:off x="650828" y="1112292"/>
            <a:ext cx="8493172" cy="42359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0000" lnSpcReduction="20000"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AutoNum type="arabicPeriod" startAt="7"/>
            </a:pPr>
            <a:r>
              <a:rPr lang="cs-CZ" sz="2000"/>
              <a:t>Co je příkladem fyzického úložiště?</a:t>
            </a:r>
            <a:endParaRPr/>
          </a:p>
          <a:p>
            <a:pPr indent="0" lvl="0" marL="127000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cs-CZ" sz="2000"/>
              <a:t>a) OneDrive </a:t>
            </a:r>
            <a:endParaRPr sz="2000"/>
          </a:p>
          <a:p>
            <a:pPr indent="0" lvl="0" marL="127000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cs-CZ" sz="2000"/>
              <a:t>b) Externí disk </a:t>
            </a:r>
            <a:endParaRPr sz="2000"/>
          </a:p>
          <a:p>
            <a:pPr indent="0" lvl="0" marL="127000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cs-CZ" sz="2000"/>
              <a:t>c) Google Drive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ct val="94030"/>
              <a:buAutoNum type="arabicPeriod" startAt="8"/>
            </a:pPr>
            <a:r>
              <a:rPr lang="cs-CZ"/>
              <a:t>Proč je dobré mít jednu kopii dat mimo hlavní lokalitu?</a:t>
            </a:r>
            <a:endParaRPr/>
          </a:p>
          <a:p>
            <a:pPr indent="0" lvl="0" marL="127000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cs-CZ" sz="2000"/>
              <a:t>a) Zvyšuje to rychlost přístupu k datům </a:t>
            </a:r>
            <a:endParaRPr sz="2000"/>
          </a:p>
          <a:p>
            <a:pPr indent="0" lvl="0" marL="127000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cs-CZ" sz="2000"/>
              <a:t>b) Snižuje to riziko ztráty dat při havárii v domě nebo kanceláři </a:t>
            </a:r>
            <a:endParaRPr sz="2000"/>
          </a:p>
          <a:p>
            <a:pPr indent="0" lvl="0" marL="127000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cs-CZ" sz="2000"/>
              <a:t>c) Zajišťuje to lepší organizaci souborů</a:t>
            </a:r>
            <a:endParaRPr sz="2000"/>
          </a:p>
          <a:p>
            <a:pPr indent="-342900" lvl="0" marL="34290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ct val="94030"/>
              <a:buAutoNum type="arabicPeriod" startAt="9"/>
            </a:pPr>
            <a:r>
              <a:rPr lang="cs-CZ"/>
              <a:t>Jaký je hlavní rozdíl mezi cloudem a fyzickým diskem?</a:t>
            </a:r>
            <a:endParaRPr/>
          </a:p>
          <a:p>
            <a:pPr indent="0" lvl="0" marL="127000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cs-CZ" sz="2000"/>
              <a:t>a) Cloud potřebuje internet, fyzický disk ne </a:t>
            </a:r>
            <a:endParaRPr sz="2000"/>
          </a:p>
          <a:p>
            <a:pPr indent="0" lvl="0" marL="127000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cs-CZ" sz="2000"/>
              <a:t>b) Cloud je levnější než fyzický disk </a:t>
            </a:r>
            <a:endParaRPr sz="2000"/>
          </a:p>
          <a:p>
            <a:pPr indent="0" lvl="0" marL="127000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cs-CZ" sz="2000"/>
              <a:t>c) Fyzický disk může sdílet data rychleji</a:t>
            </a:r>
            <a:endParaRPr sz="2000"/>
          </a:p>
          <a:p>
            <a:pPr indent="-342900" lvl="0" marL="34290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ct val="94030"/>
              <a:buAutoNum type="arabicPeriod" startAt="10"/>
            </a:pPr>
            <a:r>
              <a:rPr lang="cs-CZ"/>
              <a:t>Jaký je hlavní cíl zálohování dat?</a:t>
            </a:r>
            <a:endParaRPr/>
          </a:p>
          <a:p>
            <a:pPr indent="0" lvl="0" marL="127000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cs-CZ" sz="2000"/>
              <a:t>a) Zvýšit kapacitu úložiště </a:t>
            </a:r>
            <a:endParaRPr sz="2000"/>
          </a:p>
          <a:p>
            <a:pPr indent="0" lvl="0" marL="127000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cs-CZ" sz="2000"/>
              <a:t>b) Minimalizovat riziko ztráty důležitých informací </a:t>
            </a:r>
            <a:endParaRPr sz="2000"/>
          </a:p>
          <a:p>
            <a:pPr indent="0" lvl="0" marL="127000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cs-CZ" sz="2000"/>
              <a:t>c) Zajistit rychlejší internet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4"/>
          <p:cNvSpPr txBox="1"/>
          <p:nvPr>
            <p:ph type="title"/>
          </p:nvPr>
        </p:nvSpPr>
        <p:spPr>
          <a:xfrm>
            <a:off x="2171700" y="573280"/>
            <a:ext cx="6457950" cy="9697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entury Gothic"/>
              <a:buNone/>
            </a:pPr>
            <a:r>
              <a:rPr lang="cs-CZ" sz="3000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SPRÁVNÉ ODPOVĚDI:</a:t>
            </a:r>
            <a:endParaRPr/>
          </a:p>
        </p:txBody>
      </p:sp>
      <p:sp>
        <p:nvSpPr>
          <p:cNvPr id="247" name="Google Shape;247;p14"/>
          <p:cNvSpPr txBox="1"/>
          <p:nvPr>
            <p:ph idx="1" type="body"/>
          </p:nvPr>
        </p:nvSpPr>
        <p:spPr>
          <a:xfrm>
            <a:off x="514350" y="1645920"/>
            <a:ext cx="8115300" cy="30180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</a:pPr>
            <a:r>
              <a:rPr lang="cs-CZ"/>
              <a:t>1 - b)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</a:pPr>
            <a:r>
              <a:rPr lang="cs-CZ"/>
              <a:t>2 - a)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</a:pPr>
            <a:r>
              <a:rPr lang="cs-CZ"/>
              <a:t>3 - b)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</a:pPr>
            <a:r>
              <a:rPr lang="cs-CZ"/>
              <a:t>4 - b)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</a:pPr>
            <a:r>
              <a:rPr lang="cs-CZ"/>
              <a:t>5 - b)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</a:pPr>
            <a:r>
              <a:rPr lang="cs-CZ"/>
              <a:t>6 - b)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</a:pPr>
            <a:r>
              <a:rPr lang="cs-CZ"/>
              <a:t>7 - b)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</a:pPr>
            <a:r>
              <a:rPr lang="cs-CZ"/>
              <a:t>8 - b)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</a:pPr>
            <a:r>
              <a:rPr lang="cs-CZ"/>
              <a:t>9 - a)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</a:pPr>
            <a:r>
              <a:rPr lang="cs-CZ"/>
              <a:t>10 - b)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273f3502b8_0_6"/>
          <p:cNvSpPr txBox="1"/>
          <p:nvPr>
            <p:ph type="title"/>
          </p:nvPr>
        </p:nvSpPr>
        <p:spPr>
          <a:xfrm>
            <a:off x="2171700" y="573280"/>
            <a:ext cx="6458100" cy="969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Datový krach</a:t>
            </a:r>
            <a:endParaRPr/>
          </a:p>
        </p:txBody>
      </p:sp>
      <p:sp>
        <p:nvSpPr>
          <p:cNvPr id="151" name="Google Shape;151;g3273f3502b8_0_6"/>
          <p:cNvSpPr txBox="1"/>
          <p:nvPr>
            <p:ph idx="1" type="body"/>
          </p:nvPr>
        </p:nvSpPr>
        <p:spPr>
          <a:xfrm>
            <a:off x="514350" y="1645926"/>
            <a:ext cx="8115300" cy="3415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rPr lang="cs-CZ"/>
              <a:t>Představte si, že jste právě přišli o všechna svá data. Mobil, počítač, fotky, dokumenty – všechno je pryč. </a:t>
            </a:r>
            <a:endParaRPr/>
          </a:p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rPr lang="cs-CZ"/>
              <a:t>Vaším úkolem bude zjistit, co dělat dál. Ale pozor, některé možnosti, jak data zachránit, máte jen tehdy, pokud jste si je zálohovali. </a:t>
            </a:r>
            <a:endParaRPr/>
          </a:p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rPr lang="cs-CZ"/>
              <a:t>„Počítač se rozbil.“</a:t>
            </a:r>
            <a:endParaRPr/>
          </a:p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rPr lang="cs-CZ"/>
              <a:t>„Telefon jste ztratili.“</a:t>
            </a:r>
            <a:endParaRPr/>
          </a:p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rPr lang="cs-CZ"/>
              <a:t>„Omylem jste smazali všechny fotky z prázdnin.“</a:t>
            </a:r>
            <a:endParaRPr/>
          </a:p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rPr lang="cs-CZ"/>
              <a:t>„Ransomware zašifroval vaše soubory.“</a:t>
            </a:r>
            <a:endParaRPr/>
          </a:p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rPr lang="cs-CZ"/>
              <a:t>Úkolem je popsat, jak by postupovali, pokud: 	A) Data zálohovaná jsou.</a:t>
            </a:r>
            <a:endParaRPr/>
          </a:p>
          <a:p>
            <a:pPr indent="457200" lvl="0" marL="457200" rtl="0" algn="l">
              <a:spcBef>
                <a:spcPts val="750"/>
              </a:spcBef>
              <a:spcAft>
                <a:spcPts val="0"/>
              </a:spcAft>
              <a:buNone/>
            </a:pPr>
            <a:r>
              <a:rPr lang="cs-CZ"/>
              <a:t>									B) Data zálohovaná nejsou.</a:t>
            </a:r>
            <a:endParaRPr/>
          </a:p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"/>
          <p:cNvSpPr txBox="1"/>
          <p:nvPr>
            <p:ph type="title"/>
          </p:nvPr>
        </p:nvSpPr>
        <p:spPr>
          <a:xfrm>
            <a:off x="2171700" y="573280"/>
            <a:ext cx="6457950" cy="9697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entury Gothic"/>
              <a:buNone/>
            </a:pPr>
            <a:r>
              <a:rPr lang="cs-CZ" sz="3000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 JE ZÁLOHOVÁNÍ DAT A PROČ JE DŮLEŽITÉ?</a:t>
            </a:r>
            <a:endParaRPr/>
          </a:p>
        </p:txBody>
      </p:sp>
      <p:sp>
        <p:nvSpPr>
          <p:cNvPr id="157" name="Google Shape;157;p2"/>
          <p:cNvSpPr txBox="1"/>
          <p:nvPr>
            <p:ph idx="1" type="body"/>
          </p:nvPr>
        </p:nvSpPr>
        <p:spPr>
          <a:xfrm>
            <a:off x="514350" y="1645920"/>
            <a:ext cx="8115300" cy="30180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50"/>
              <a:buNone/>
            </a:pPr>
            <a:r>
              <a:rPr lang="cs-CZ" sz="16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Zálohování dat znamená vytváření kopií souborů, abychom o ně nepřišli, pokud se něco stane. Například pokud:</a:t>
            </a:r>
            <a:endParaRPr/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650"/>
              <a:buChar char="•"/>
            </a:pPr>
            <a:r>
              <a:rPr lang="cs-CZ" sz="16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 porouchá počítač nebo disk.</a:t>
            </a:r>
            <a:endParaRPr/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650"/>
              <a:buChar char="•"/>
            </a:pPr>
            <a:r>
              <a:rPr lang="cs-CZ" sz="16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Omylem smažeme důležitý soubor.</a:t>
            </a:r>
            <a:endParaRPr/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650"/>
              <a:buChar char="•"/>
            </a:pPr>
            <a:r>
              <a:rPr lang="cs-CZ" sz="16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Jsme obětí kybernetického útoku (například ransomware).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650"/>
              <a:buNone/>
            </a:pPr>
            <a:r>
              <a:rPr lang="cs-CZ" sz="16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Zálohování nám dává jistotu, že můžeme data obnovit, i když se s originálem něco stane.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"/>
          <p:cNvSpPr txBox="1"/>
          <p:nvPr>
            <p:ph type="title"/>
          </p:nvPr>
        </p:nvSpPr>
        <p:spPr>
          <a:xfrm>
            <a:off x="2171700" y="573280"/>
            <a:ext cx="6457950" cy="9697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entury Gothic"/>
              <a:buNone/>
            </a:pPr>
            <a:r>
              <a:rPr lang="cs-CZ" sz="3000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KAM MŮŽEME ZÁLOHOVAT DATA?</a:t>
            </a:r>
            <a:endParaRPr/>
          </a:p>
        </p:txBody>
      </p:sp>
      <p:sp>
        <p:nvSpPr>
          <p:cNvPr id="163" name="Google Shape;163;p3"/>
          <p:cNvSpPr txBox="1"/>
          <p:nvPr>
            <p:ph idx="1" type="body"/>
          </p:nvPr>
        </p:nvSpPr>
        <p:spPr>
          <a:xfrm>
            <a:off x="514350" y="1645920"/>
            <a:ext cx="8115300" cy="30180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50"/>
              <a:buNone/>
            </a:pPr>
            <a:r>
              <a:rPr lang="cs-CZ" sz="16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Existují různé způsoby, kam ukládat zálohy. Mezi nejčastější patří: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4"/>
          <p:cNvSpPr txBox="1"/>
          <p:nvPr>
            <p:ph type="title"/>
          </p:nvPr>
        </p:nvSpPr>
        <p:spPr>
          <a:xfrm>
            <a:off x="2171700" y="573280"/>
            <a:ext cx="6457950" cy="9697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entury Gothic"/>
              <a:buNone/>
            </a:pPr>
            <a:r>
              <a:rPr lang="cs-CZ" sz="3000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1. CLOUDOVÉ ÚLOŽIŠTĚ</a:t>
            </a:r>
            <a:endParaRPr/>
          </a:p>
        </p:txBody>
      </p:sp>
      <p:sp>
        <p:nvSpPr>
          <p:cNvPr id="169" name="Google Shape;169;p4"/>
          <p:cNvSpPr txBox="1"/>
          <p:nvPr>
            <p:ph idx="1" type="body"/>
          </p:nvPr>
        </p:nvSpPr>
        <p:spPr>
          <a:xfrm>
            <a:off x="514350" y="1645920"/>
            <a:ext cx="8115300" cy="30180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71450" lvl="0" marL="1714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</a:pPr>
            <a:r>
              <a:rPr b="1" lang="cs-CZ"/>
              <a:t>Co je cloud?</a:t>
            </a:r>
            <a:r>
              <a:rPr lang="cs-CZ" sz="16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Cloud je vzdálený server, který je přístupný přes internet.</a:t>
            </a:r>
            <a:endParaRPr/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</a:pPr>
            <a:r>
              <a:rPr b="1" lang="cs-CZ"/>
              <a:t>Příklady:</a:t>
            </a:r>
            <a:r>
              <a:rPr lang="cs-CZ" sz="16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Google Drive, OneDrive, Dropbox.</a:t>
            </a:r>
            <a:endParaRPr/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</a:pPr>
            <a:r>
              <a:rPr b="1" lang="cs-CZ"/>
              <a:t>Výhody:</a:t>
            </a:r>
            <a:endParaRPr/>
          </a:p>
          <a:p>
            <a:pPr indent="-171450" lvl="1" marL="51435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500"/>
              <a:buChar char="•"/>
            </a:pPr>
            <a:r>
              <a:rPr lang="cs-CZ" sz="15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Data jsou dostupná odkudkoli.</a:t>
            </a:r>
            <a:endParaRPr/>
          </a:p>
          <a:p>
            <a:pPr indent="-171450" lvl="1" marL="51435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500"/>
              <a:buChar char="•"/>
            </a:pPr>
            <a:r>
              <a:rPr lang="cs-CZ" sz="15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Automatické zálohování.</a:t>
            </a:r>
            <a:endParaRPr/>
          </a:p>
          <a:p>
            <a:pPr indent="-171450" lvl="1" marL="51435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500"/>
              <a:buChar char="•"/>
            </a:pPr>
            <a:r>
              <a:rPr lang="cs-CZ" sz="15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Možnost sdílet soubory.</a:t>
            </a:r>
            <a:endParaRPr/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</a:pPr>
            <a:r>
              <a:rPr b="1" lang="cs-CZ"/>
              <a:t>Nevýhody:</a:t>
            </a:r>
            <a:endParaRPr/>
          </a:p>
          <a:p>
            <a:pPr indent="-171450" lvl="1" marL="51435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500"/>
              <a:buChar char="•"/>
            </a:pPr>
            <a:r>
              <a:rPr lang="cs-CZ" sz="15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Potřeba internetového připojení.</a:t>
            </a:r>
            <a:endParaRPr/>
          </a:p>
          <a:p>
            <a:pPr indent="-171450" lvl="1" marL="51435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500"/>
              <a:buChar char="•"/>
            </a:pPr>
            <a:r>
              <a:rPr lang="cs-CZ" sz="15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Bezpečnostní rizika (například hackerský útok).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5"/>
          <p:cNvSpPr txBox="1"/>
          <p:nvPr>
            <p:ph type="title"/>
          </p:nvPr>
        </p:nvSpPr>
        <p:spPr>
          <a:xfrm>
            <a:off x="2171700" y="573280"/>
            <a:ext cx="6457950" cy="9697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entury Gothic"/>
              <a:buNone/>
            </a:pPr>
            <a:r>
              <a:rPr lang="cs-CZ" sz="3000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2. FYZICKÁ ÚLOŽIŠTĚ</a:t>
            </a:r>
            <a:endParaRPr/>
          </a:p>
        </p:txBody>
      </p:sp>
      <p:sp>
        <p:nvSpPr>
          <p:cNvPr id="175" name="Google Shape;175;p5"/>
          <p:cNvSpPr txBox="1"/>
          <p:nvPr>
            <p:ph idx="1" type="body"/>
          </p:nvPr>
        </p:nvSpPr>
        <p:spPr>
          <a:xfrm>
            <a:off x="514350" y="1645920"/>
            <a:ext cx="8115300" cy="30180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71450" lvl="0" marL="1714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</a:pPr>
            <a:r>
              <a:rPr b="1" lang="cs-CZ"/>
              <a:t>Příklady:</a:t>
            </a:r>
            <a:r>
              <a:rPr lang="cs-CZ" sz="16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externí disky, USB flash disky, NAS (síťová úložiště).</a:t>
            </a:r>
            <a:endParaRPr/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</a:pPr>
            <a:r>
              <a:rPr b="1" lang="cs-CZ"/>
              <a:t>Výhody:</a:t>
            </a:r>
            <a:endParaRPr/>
          </a:p>
          <a:p>
            <a:pPr indent="-171450" lvl="1" marL="51435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500"/>
              <a:buChar char="•"/>
            </a:pPr>
            <a:r>
              <a:rPr lang="cs-CZ" sz="15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Plná kontrola nad daty.</a:t>
            </a:r>
            <a:endParaRPr/>
          </a:p>
          <a:p>
            <a:pPr indent="-171450" lvl="1" marL="51435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500"/>
              <a:buChar char="•"/>
            </a:pPr>
            <a:r>
              <a:rPr lang="cs-CZ" sz="15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Nízká závislost na internetu.</a:t>
            </a:r>
            <a:endParaRPr/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</a:pPr>
            <a:r>
              <a:rPr b="1" lang="cs-CZ"/>
              <a:t>Nevýhody:</a:t>
            </a:r>
            <a:endParaRPr/>
          </a:p>
          <a:p>
            <a:pPr indent="-171450" lvl="1" marL="51435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500"/>
              <a:buChar char="•"/>
            </a:pPr>
            <a:r>
              <a:rPr lang="cs-CZ" sz="15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Možnost fyzického poškození (např. pád disku).</a:t>
            </a:r>
            <a:endParaRPr/>
          </a:p>
          <a:p>
            <a:pPr indent="-171450" lvl="1" marL="51435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500"/>
              <a:buChar char="•"/>
            </a:pPr>
            <a:r>
              <a:rPr lang="cs-CZ" sz="15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Manuální správa záloh.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6"/>
          <p:cNvSpPr txBox="1"/>
          <p:nvPr>
            <p:ph type="title"/>
          </p:nvPr>
        </p:nvSpPr>
        <p:spPr>
          <a:xfrm>
            <a:off x="2171700" y="573280"/>
            <a:ext cx="6457950" cy="9697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entury Gothic"/>
              <a:buNone/>
            </a:pPr>
            <a:r>
              <a:rPr lang="cs-CZ" sz="3000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3. SDÍLENÍ DAT</a:t>
            </a:r>
            <a:endParaRPr/>
          </a:p>
        </p:txBody>
      </p:sp>
      <p:sp>
        <p:nvSpPr>
          <p:cNvPr id="181" name="Google Shape;181;p6"/>
          <p:cNvSpPr txBox="1"/>
          <p:nvPr>
            <p:ph idx="1" type="body"/>
          </p:nvPr>
        </p:nvSpPr>
        <p:spPr>
          <a:xfrm>
            <a:off x="514350" y="1645920"/>
            <a:ext cx="8115300" cy="30180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50"/>
              <a:buNone/>
            </a:pPr>
            <a:r>
              <a:rPr lang="cs-CZ" sz="16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Sdílení souborů je další způsob, jak chránit data. Sdílený soubor v cloudu je dostupný více lidem, což zvyšuje šanci, že se neztratí.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7"/>
          <p:cNvSpPr txBox="1"/>
          <p:nvPr>
            <p:ph type="title"/>
          </p:nvPr>
        </p:nvSpPr>
        <p:spPr>
          <a:xfrm>
            <a:off x="2171700" y="573280"/>
            <a:ext cx="6457950" cy="9697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entury Gothic"/>
              <a:buNone/>
            </a:pPr>
            <a:r>
              <a:rPr lang="cs-CZ" sz="3000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AUTOMATICKÉ ZÁLOHY (JOBY)</a:t>
            </a:r>
            <a:endParaRPr/>
          </a:p>
        </p:txBody>
      </p:sp>
      <p:sp>
        <p:nvSpPr>
          <p:cNvPr id="187" name="Google Shape;187;p7"/>
          <p:cNvSpPr txBox="1"/>
          <p:nvPr>
            <p:ph idx="1" type="body"/>
          </p:nvPr>
        </p:nvSpPr>
        <p:spPr>
          <a:xfrm>
            <a:off x="514350" y="1645920"/>
            <a:ext cx="8115300" cy="30180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71450" lvl="0" marL="1714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50"/>
              <a:buChar char="•"/>
            </a:pPr>
            <a:r>
              <a:rPr lang="cs-CZ" sz="16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Automatický zálohovací job je nastavení, které zajistí, že se data zálohují pravidelně a bez ručního zásahu.</a:t>
            </a:r>
            <a:endParaRPr/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</a:pPr>
            <a:r>
              <a:rPr b="1" lang="cs-CZ"/>
              <a:t>Jak funguje?</a:t>
            </a:r>
            <a:endParaRPr/>
          </a:p>
          <a:p>
            <a:pPr indent="-171450" lvl="1" marL="51435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500"/>
              <a:buChar char="•"/>
            </a:pPr>
            <a:r>
              <a:rPr lang="cs-CZ" sz="15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Například OneDrive nebo Google Drive mohou automaticky ukládat změny v souborech.</a:t>
            </a:r>
            <a:endParaRPr/>
          </a:p>
          <a:p>
            <a:pPr indent="-171450" lvl="1" marL="51435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500"/>
              <a:buChar char="•"/>
            </a:pPr>
            <a:r>
              <a:rPr lang="cs-CZ" sz="15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Externí disk lze nastavit, aby pravidelně ukládal data.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8"/>
          <p:cNvSpPr txBox="1"/>
          <p:nvPr>
            <p:ph type="title"/>
          </p:nvPr>
        </p:nvSpPr>
        <p:spPr>
          <a:xfrm>
            <a:off x="2171700" y="573280"/>
            <a:ext cx="6457950" cy="9697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entury Gothic"/>
              <a:buNone/>
            </a:pPr>
            <a:r>
              <a:rPr lang="cs-CZ" sz="3000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STRATEGIE 3-2-1</a:t>
            </a:r>
            <a:endParaRPr/>
          </a:p>
        </p:txBody>
      </p:sp>
      <p:sp>
        <p:nvSpPr>
          <p:cNvPr id="193" name="Google Shape;193;p8"/>
          <p:cNvSpPr txBox="1"/>
          <p:nvPr>
            <p:ph idx="1" type="body"/>
          </p:nvPr>
        </p:nvSpPr>
        <p:spPr>
          <a:xfrm>
            <a:off x="514350" y="1645920"/>
            <a:ext cx="8115300" cy="30180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50"/>
              <a:buNone/>
            </a:pPr>
            <a:r>
              <a:rPr lang="cs-CZ" sz="16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Tato strategie je jednoduchý a efektivní způsob, jak chránit data.</a:t>
            </a:r>
            <a:endParaRPr/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</a:pPr>
            <a:r>
              <a:rPr b="1" lang="cs-CZ"/>
              <a:t>3 kopie dat:</a:t>
            </a:r>
            <a:endParaRPr/>
          </a:p>
          <a:p>
            <a:pPr indent="-171450" lvl="1" marL="51435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500"/>
              <a:buChar char="•"/>
            </a:pPr>
            <a:r>
              <a:rPr lang="cs-CZ" sz="15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Originální soubor + 2 zálohy.</a:t>
            </a:r>
            <a:endParaRPr/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</a:pPr>
            <a:r>
              <a:rPr b="1" lang="cs-CZ"/>
              <a:t>2 různá úložiště:</a:t>
            </a:r>
            <a:endParaRPr/>
          </a:p>
          <a:p>
            <a:pPr indent="-171450" lvl="1" marL="51435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500"/>
              <a:buChar char="•"/>
            </a:pPr>
            <a:r>
              <a:rPr lang="cs-CZ" sz="15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Například cloud a fyzický disk.</a:t>
            </a:r>
            <a:endParaRPr/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</a:pPr>
            <a:r>
              <a:rPr b="1" lang="cs-CZ"/>
              <a:t>1 kopie mimo hlavní lokalitu:</a:t>
            </a:r>
            <a:endParaRPr/>
          </a:p>
          <a:p>
            <a:pPr indent="-171450" lvl="1" marL="51435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500"/>
              <a:buChar char="•"/>
            </a:pPr>
            <a:r>
              <a:rPr lang="cs-CZ" sz="15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Například u příbuzných nebo v bezpečnostní schránce.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Kondenzační stopa">
  <a:themeElements>
    <a:clrScheme name="Kondenzační stopa">
      <a:dk1>
        <a:srgbClr val="000000"/>
      </a:dk1>
      <a:lt1>
        <a:srgbClr val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2025-01-18T10:59:17Z</dcterms:creat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agetitle">
    <vt:lpwstr>"04_INF_9_zalohovani.pptx"</vt:lpwstr>
  </property>
</Properties>
</file>